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3" r:id="rId5"/>
    <p:sldId id="262" r:id="rId6"/>
    <p:sldId id="258" r:id="rId7"/>
    <p:sldId id="264" r:id="rId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2796F9-EA80-43AF-E103-16F1F699BBA8}" v="2" dt="2023-03-01T19:45:38.7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60" d="100"/>
          <a:sy n="60" d="100"/>
        </p:scale>
        <p:origin x="804"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B Hart" userId="S::bhart@hestoncs.org::e218bbf6-18e0-4c3e-8558-7bd5c1ec87cd" providerId="AD" clId="Web-{022796F9-EA80-43AF-E103-16F1F699BBA8}"/>
    <pc:docChg chg="sldOrd">
      <pc:chgData name="Miss B Hart" userId="S::bhart@hestoncs.org::e218bbf6-18e0-4c3e-8558-7bd5c1ec87cd" providerId="AD" clId="Web-{022796F9-EA80-43AF-E103-16F1F699BBA8}" dt="2023-03-01T19:45:38.754" v="1"/>
      <pc:docMkLst>
        <pc:docMk/>
      </pc:docMkLst>
      <pc:sldChg chg="ord">
        <pc:chgData name="Miss B Hart" userId="S::bhart@hestoncs.org::e218bbf6-18e0-4c3e-8558-7bd5c1ec87cd" providerId="AD" clId="Web-{022796F9-EA80-43AF-E103-16F1F699BBA8}" dt="2023-03-01T19:45:36.098" v="0"/>
        <pc:sldMkLst>
          <pc:docMk/>
          <pc:sldMk cId="4175617139" sldId="258"/>
        </pc:sldMkLst>
      </pc:sldChg>
      <pc:sldChg chg="ord">
        <pc:chgData name="Miss B Hart" userId="S::bhart@hestoncs.org::e218bbf6-18e0-4c3e-8558-7bd5c1ec87cd" providerId="AD" clId="Web-{022796F9-EA80-43AF-E103-16F1F699BBA8}" dt="2023-03-01T19:45:38.754" v="1"/>
        <pc:sldMkLst>
          <pc:docMk/>
          <pc:sldMk cId="2717266559" sldId="26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19CC9E-4AE0-4963-AC99-A52B64116445}"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3734757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19CC9E-4AE0-4963-AC99-A52B64116445}"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3903787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19CC9E-4AE0-4963-AC99-A52B64116445}"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41971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19CC9E-4AE0-4963-AC99-A52B64116445}"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1781125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19CC9E-4AE0-4963-AC99-A52B64116445}" type="datetimeFigureOut">
              <a:rPr lang="en-GB" smtClean="0"/>
              <a:t>01/03/2023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2169669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19CC9E-4AE0-4963-AC99-A52B64116445}" type="datetimeFigureOut">
              <a:rPr lang="en-GB" smtClean="0"/>
              <a:t>01/03/2023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4068687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19CC9E-4AE0-4963-AC99-A52B64116445}" type="datetimeFigureOut">
              <a:rPr lang="en-GB" smtClean="0"/>
              <a:t>01/03/2023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3481819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419CC9E-4AE0-4963-AC99-A52B64116445}"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4292240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419CC9E-4AE0-4963-AC99-A52B64116445}"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3032512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19CC9E-4AE0-4963-AC99-A52B64116445}"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1858303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19CC9E-4AE0-4963-AC99-A52B64116445}"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E4A0FB-2AE1-4E07-8B19-ACA5E616C820}" type="slidenum">
              <a:rPr lang="en-GB" smtClean="0"/>
              <a:t>‹#›</a:t>
            </a:fld>
            <a:endParaRPr lang="en-GB"/>
          </a:p>
        </p:txBody>
      </p:sp>
    </p:spTree>
    <p:extLst>
      <p:ext uri="{BB962C8B-B14F-4D97-AF65-F5344CB8AC3E}">
        <p14:creationId xmlns:p14="http://schemas.microsoft.com/office/powerpoint/2010/main" val="1165645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19CC9E-4AE0-4963-AC99-A52B64116445}" type="datetimeFigureOut">
              <a:rPr lang="en-GB" smtClean="0"/>
              <a:t>01/03/2023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E4A0FB-2AE1-4E07-8B19-ACA5E616C820}" type="slidenum">
              <a:rPr lang="en-GB" smtClean="0"/>
              <a:t>‹#›</a:t>
            </a:fld>
            <a:endParaRPr lang="en-GB"/>
          </a:p>
        </p:txBody>
      </p:sp>
    </p:spTree>
    <p:extLst>
      <p:ext uri="{BB962C8B-B14F-4D97-AF65-F5344CB8AC3E}">
        <p14:creationId xmlns:p14="http://schemas.microsoft.com/office/powerpoint/2010/main" val="25236103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6.gif"/><Relationship Id="rId3" Type="http://schemas.openxmlformats.org/officeDocument/2006/relationships/image" Target="../media/image11.gif"/><Relationship Id="rId7" Type="http://schemas.openxmlformats.org/officeDocument/2006/relationships/image" Target="../media/image15.jpeg"/><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3.jpeg"/><Relationship Id="rId4" Type="http://schemas.openxmlformats.org/officeDocument/2006/relationships/image" Target="../media/image12.gif"/><Relationship Id="rId9"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gif"/><Relationship Id="rId7" Type="http://schemas.openxmlformats.org/officeDocument/2006/relationships/image" Target="../media/image16.gif"/><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53558" y="58315"/>
            <a:ext cx="561975" cy="4879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571" dirty="0"/>
              <a:t>P1</a:t>
            </a:r>
          </a:p>
        </p:txBody>
      </p:sp>
      <p:sp>
        <p:nvSpPr>
          <p:cNvPr id="20" name="TextBox 19"/>
          <p:cNvSpPr txBox="1"/>
          <p:nvPr/>
        </p:nvSpPr>
        <p:spPr>
          <a:xfrm>
            <a:off x="4428734" y="107687"/>
            <a:ext cx="1784273" cy="43858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750" b="1" dirty="0">
                <a:sym typeface="Wingdings" panose="05000000000000000000" pitchFamily="2" charset="2"/>
              </a:rPr>
              <a:t>Atom Radius </a:t>
            </a:r>
            <a:r>
              <a:rPr lang="en-GB" sz="750" b="1">
                <a:sym typeface="Wingdings" panose="05000000000000000000" pitchFamily="2" charset="2"/>
              </a:rPr>
              <a:t>=  0.1nm </a:t>
            </a:r>
            <a:r>
              <a:rPr lang="en-GB" sz="750" b="1" dirty="0">
                <a:sym typeface="Wingdings" panose="05000000000000000000" pitchFamily="2" charset="2"/>
              </a:rPr>
              <a:t>or 1 x 10</a:t>
            </a:r>
            <a:r>
              <a:rPr lang="en-GB" sz="750" b="1" baseline="30000" dirty="0">
                <a:sym typeface="Wingdings" panose="05000000000000000000" pitchFamily="2" charset="2"/>
              </a:rPr>
              <a:t>-10m</a:t>
            </a:r>
            <a:endParaRPr lang="en-GB" sz="750" baseline="30000" dirty="0">
              <a:sym typeface="Wingdings" panose="05000000000000000000" pitchFamily="2" charset="2"/>
            </a:endParaRPr>
          </a:p>
          <a:p>
            <a:r>
              <a:rPr lang="en-GB" sz="750" b="1" dirty="0">
                <a:sym typeface="Wingdings" panose="05000000000000000000" pitchFamily="2" charset="2"/>
              </a:rPr>
              <a:t>Nucleus Radius =1/10,000 or an atom radius or 1 x 10</a:t>
            </a:r>
            <a:r>
              <a:rPr lang="en-GB" sz="750" b="1" baseline="30000" dirty="0">
                <a:sym typeface="Wingdings" panose="05000000000000000000" pitchFamily="2" charset="2"/>
              </a:rPr>
              <a:t>-14m</a:t>
            </a:r>
            <a:endParaRPr lang="en-GB" sz="750" dirty="0">
              <a:sym typeface="Wingdings" panose="05000000000000000000" pitchFamily="2" charset="2"/>
            </a:endParaRPr>
          </a:p>
        </p:txBody>
      </p:sp>
      <p:sp>
        <p:nvSpPr>
          <p:cNvPr id="23" name="TextBox 22"/>
          <p:cNvSpPr txBox="1"/>
          <p:nvPr/>
        </p:nvSpPr>
        <p:spPr>
          <a:xfrm>
            <a:off x="77987" y="52970"/>
            <a:ext cx="3024063" cy="236988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Energy can be transferred, stored or dissipated but can not be created or destroyed</a:t>
            </a:r>
          </a:p>
          <a:p>
            <a:r>
              <a:rPr lang="en-GB" sz="800" dirty="0">
                <a:sym typeface="Wingdings" panose="05000000000000000000" pitchFamily="2" charset="2"/>
              </a:rPr>
              <a:t>Upwards projected object : kinetic store   G.P.E store</a:t>
            </a:r>
          </a:p>
          <a:p>
            <a:r>
              <a:rPr lang="en-GB" sz="800" dirty="0">
                <a:sym typeface="Wingdings" panose="05000000000000000000" pitchFamily="2" charset="2"/>
              </a:rPr>
              <a:t>Object hitting obstacle: kinetic store  thermal and sound store</a:t>
            </a:r>
          </a:p>
          <a:p>
            <a:r>
              <a:rPr lang="en-GB" sz="800" dirty="0">
                <a:sym typeface="Wingdings" panose="05000000000000000000" pitchFamily="2" charset="2"/>
              </a:rPr>
              <a:t>Boiling kettle: electric energy store  thermal energy store</a:t>
            </a:r>
          </a:p>
          <a:p>
            <a:endParaRPr lang="en-GB" sz="200" dirty="0">
              <a:sym typeface="Wingdings" panose="05000000000000000000" pitchFamily="2" charset="2"/>
            </a:endParaRPr>
          </a:p>
          <a:p>
            <a:r>
              <a:rPr lang="en-US" sz="800" b="1" dirty="0"/>
              <a:t>kinetic energy = 0.5 × mass × speed</a:t>
            </a:r>
            <a:r>
              <a:rPr lang="en-GB" sz="800" b="1" baseline="30000" dirty="0"/>
              <a:t>2</a:t>
            </a:r>
            <a:r>
              <a:rPr lang="en-GB" sz="800" b="1" dirty="0"/>
              <a:t> </a:t>
            </a:r>
          </a:p>
          <a:p>
            <a:r>
              <a:rPr lang="en-US" sz="800" b="1" dirty="0"/>
              <a:t>elastic potential energy = 0.5 × spring constant × extension</a:t>
            </a:r>
            <a:r>
              <a:rPr lang="en-GB" sz="800" b="1" baseline="30000" dirty="0"/>
              <a:t>2 </a:t>
            </a:r>
          </a:p>
          <a:p>
            <a:r>
              <a:rPr lang="en-US" sz="800" b="1" dirty="0" err="1"/>
              <a:t>g.p.e</a:t>
            </a:r>
            <a:r>
              <a:rPr lang="en-US" sz="800" b="1" dirty="0"/>
              <a:t>. = mass × gravitational fi­eld strength × height </a:t>
            </a:r>
            <a:endParaRPr lang="en-GB" sz="800" b="1" dirty="0">
              <a:sym typeface="Wingdings" panose="05000000000000000000" pitchFamily="2" charset="2"/>
            </a:endParaRPr>
          </a:p>
          <a:p>
            <a:endParaRPr lang="en-GB" sz="800" dirty="0">
              <a:sym typeface="Wingdings" panose="05000000000000000000" pitchFamily="2" charset="2"/>
            </a:endParaRPr>
          </a:p>
          <a:p>
            <a:r>
              <a:rPr lang="en-GB" sz="800" dirty="0">
                <a:sym typeface="Wingdings" panose="05000000000000000000" pitchFamily="2" charset="2"/>
              </a:rPr>
              <a:t>Energy in (J) = Energy out (J)</a:t>
            </a:r>
          </a:p>
          <a:p>
            <a:r>
              <a:rPr lang="en-GB" sz="800" dirty="0">
                <a:sym typeface="Wingdings" panose="05000000000000000000" pitchFamily="2" charset="2"/>
              </a:rPr>
              <a:t>Efficiency = </a:t>
            </a:r>
            <a:r>
              <a:rPr lang="en-GB" sz="800" u="sng" dirty="0">
                <a:sym typeface="Wingdings" panose="05000000000000000000" pitchFamily="2" charset="2"/>
              </a:rPr>
              <a:t>useful energy or power out  </a:t>
            </a:r>
          </a:p>
          <a:p>
            <a:r>
              <a:rPr lang="en-GB" sz="800" dirty="0">
                <a:sym typeface="Wingdings" panose="05000000000000000000" pitchFamily="2" charset="2"/>
              </a:rPr>
              <a:t>                       Total energy or power in</a:t>
            </a:r>
          </a:p>
          <a:p>
            <a:endParaRPr lang="en-GB" sz="800" dirty="0">
              <a:sym typeface="Wingdings" panose="05000000000000000000" pitchFamily="2" charset="2"/>
            </a:endParaRPr>
          </a:p>
          <a:p>
            <a:r>
              <a:rPr lang="en-GB" sz="800" dirty="0">
                <a:sym typeface="Wingdings" panose="05000000000000000000" pitchFamily="2" charset="2"/>
              </a:rPr>
              <a:t>Waste energy is usually heat dissipated to</a:t>
            </a:r>
          </a:p>
          <a:p>
            <a:r>
              <a:rPr lang="en-GB" sz="800" dirty="0">
                <a:sym typeface="Wingdings" panose="05000000000000000000" pitchFamily="2" charset="2"/>
              </a:rPr>
              <a:t>the surroundings. Lubrication and thermal</a:t>
            </a:r>
          </a:p>
          <a:p>
            <a:r>
              <a:rPr lang="en-GB" sz="800" dirty="0">
                <a:sym typeface="Wingdings" panose="05000000000000000000" pitchFamily="2" charset="2"/>
              </a:rPr>
              <a:t>insulation can reduce unwanted transfers</a:t>
            </a:r>
          </a:p>
          <a:p>
            <a:endParaRPr lang="en-GB" sz="200" dirty="0">
              <a:sym typeface="Wingdings" panose="05000000000000000000" pitchFamily="2" charset="2"/>
            </a:endParaRPr>
          </a:p>
          <a:p>
            <a:r>
              <a:rPr lang="en-US" sz="800" b="1" dirty="0"/>
              <a:t> power = energy transferred or work done/ time </a:t>
            </a:r>
          </a:p>
          <a:p>
            <a:r>
              <a:rPr lang="en-US" sz="800" dirty="0">
                <a:sym typeface="Wingdings" panose="05000000000000000000" pitchFamily="2" charset="2"/>
              </a:rPr>
              <a:t>Power = energy transfer of 1 Joule per second</a:t>
            </a:r>
            <a:endParaRPr lang="en-GB" sz="800" dirty="0">
              <a:sym typeface="Wingdings" panose="05000000000000000000" pitchFamily="2" charset="2"/>
            </a:endParaRPr>
          </a:p>
        </p:txBody>
      </p:sp>
      <p:pic>
        <p:nvPicPr>
          <p:cNvPr id="24" name="Picture 2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961182" y="1239915"/>
            <a:ext cx="1140868" cy="979072"/>
          </a:xfrm>
          <a:prstGeom prst="rect">
            <a:avLst/>
          </a:prstGeom>
        </p:spPr>
      </p:pic>
      <p:graphicFrame>
        <p:nvGraphicFramePr>
          <p:cNvPr id="35" name="Table 34"/>
          <p:cNvGraphicFramePr>
            <a:graphicFrameLocks noGrp="1"/>
          </p:cNvGraphicFramePr>
          <p:nvPr>
            <p:extLst>
              <p:ext uri="{D42A27DB-BD31-4B8C-83A1-F6EECF244321}">
                <p14:modId xmlns:p14="http://schemas.microsoft.com/office/powerpoint/2010/main" val="3390860369"/>
              </p:ext>
            </p:extLst>
          </p:nvPr>
        </p:nvGraphicFramePr>
        <p:xfrm>
          <a:off x="3153558" y="641910"/>
          <a:ext cx="3059449" cy="3749038"/>
        </p:xfrm>
        <a:graphic>
          <a:graphicData uri="http://schemas.openxmlformats.org/drawingml/2006/table">
            <a:tbl>
              <a:tblPr firstRow="1" bandRow="1">
                <a:tableStyleId>{5C22544A-7EE6-4342-B048-85BDC9FD1C3A}</a:tableStyleId>
              </a:tblPr>
              <a:tblGrid>
                <a:gridCol w="636805">
                  <a:extLst>
                    <a:ext uri="{9D8B030D-6E8A-4147-A177-3AD203B41FA5}">
                      <a16:colId xmlns:a16="http://schemas.microsoft.com/office/drawing/2014/main" val="20000"/>
                    </a:ext>
                  </a:extLst>
                </a:gridCol>
                <a:gridCol w="995624">
                  <a:extLst>
                    <a:ext uri="{9D8B030D-6E8A-4147-A177-3AD203B41FA5}">
                      <a16:colId xmlns:a16="http://schemas.microsoft.com/office/drawing/2014/main" val="20001"/>
                    </a:ext>
                  </a:extLst>
                </a:gridCol>
                <a:gridCol w="1427020">
                  <a:extLst>
                    <a:ext uri="{9D8B030D-6E8A-4147-A177-3AD203B41FA5}">
                      <a16:colId xmlns:a16="http://schemas.microsoft.com/office/drawing/2014/main" val="20002"/>
                    </a:ext>
                  </a:extLst>
                </a:gridCol>
              </a:tblGrid>
              <a:tr h="179614">
                <a:tc>
                  <a:txBody>
                    <a:bodyPr/>
                    <a:lstStyle/>
                    <a:p>
                      <a:r>
                        <a:rPr lang="en-GB" sz="800" b="0" dirty="0">
                          <a:solidFill>
                            <a:sysClr val="windowText" lastClr="000000"/>
                          </a:solidFill>
                        </a:rPr>
                        <a:t>Source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800" b="0" dirty="0">
                          <a:solidFill>
                            <a:sysClr val="windowText" lastClr="000000"/>
                          </a:solidFill>
                        </a:rPr>
                        <a:t>Advantages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800" b="0" dirty="0">
                          <a:solidFill>
                            <a:sysClr val="windowText" lastClr="000000"/>
                          </a:solidFill>
                        </a:rPr>
                        <a:t>Disadvantages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636814">
                <a:tc>
                  <a:txBody>
                    <a:bodyPr/>
                    <a:lstStyle/>
                    <a:p>
                      <a:r>
                        <a:rPr lang="en-GB" sz="800" dirty="0">
                          <a:solidFill>
                            <a:sysClr val="windowText" lastClr="000000"/>
                          </a:solidFill>
                        </a:rPr>
                        <a:t>Fossil fuels: oil, coal, gas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Provide</a:t>
                      </a:r>
                      <a:r>
                        <a:rPr lang="en-GB" sz="800" baseline="0" dirty="0">
                          <a:solidFill>
                            <a:sysClr val="windowText" lastClr="000000"/>
                          </a:solidFill>
                        </a:rPr>
                        <a:t> high amounts of energy. </a:t>
                      </a:r>
                    </a:p>
                    <a:p>
                      <a:r>
                        <a:rPr lang="en-GB" sz="800" baseline="0" dirty="0">
                          <a:solidFill>
                            <a:sysClr val="windowText" lastClr="000000"/>
                          </a:solidFill>
                        </a:rPr>
                        <a:t>Reliable</a:t>
                      </a: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Non-</a:t>
                      </a:r>
                      <a:r>
                        <a:rPr lang="en-GB" sz="800" baseline="0" dirty="0">
                          <a:solidFill>
                            <a:sysClr val="windowText" lastClr="000000"/>
                          </a:solidFill>
                        </a:rPr>
                        <a:t> renewable</a:t>
                      </a:r>
                    </a:p>
                    <a:p>
                      <a:r>
                        <a:rPr lang="en-GB" sz="800" baseline="0" dirty="0">
                          <a:solidFill>
                            <a:sysClr val="windowText" lastClr="000000"/>
                          </a:solidFill>
                        </a:rPr>
                        <a:t>Release </a:t>
                      </a:r>
                      <a:r>
                        <a:rPr lang="en-GB" sz="800" dirty="0"/>
                        <a:t>CO</a:t>
                      </a:r>
                      <a:r>
                        <a:rPr lang="en-GB" sz="800" baseline="-25000" dirty="0"/>
                        <a:t>2 </a:t>
                      </a:r>
                      <a:r>
                        <a:rPr lang="en-GB" sz="800" baseline="0" dirty="0"/>
                        <a:t> (Global warming) and SO</a:t>
                      </a:r>
                      <a:r>
                        <a:rPr lang="en-GB" sz="800" baseline="-25000" dirty="0"/>
                        <a:t>2</a:t>
                      </a:r>
                      <a:r>
                        <a:rPr lang="en-GB" sz="800" baseline="0" dirty="0"/>
                        <a:t> (Acid rain)</a:t>
                      </a:r>
                    </a:p>
                    <a:p>
                      <a:r>
                        <a:rPr lang="en-GB" sz="800" baseline="0" dirty="0"/>
                        <a:t>- Carbon capture can be used to reduce amount of </a:t>
                      </a:r>
                      <a:r>
                        <a:rPr lang="en-GB" sz="800" dirty="0"/>
                        <a:t>CO</a:t>
                      </a:r>
                      <a:r>
                        <a:rPr lang="en-GB" sz="800" baseline="-25000" dirty="0"/>
                        <a:t>2 </a:t>
                      </a:r>
                      <a:r>
                        <a:rPr lang="en-GB" sz="800" baseline="0" dirty="0"/>
                        <a:t> released</a:t>
                      </a:r>
                      <a:endParaRPr lang="en-GB" sz="800" baseline="-25000" dirty="0"/>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22514">
                <a:tc>
                  <a:txBody>
                    <a:bodyPr/>
                    <a:lstStyle/>
                    <a:p>
                      <a:r>
                        <a:rPr lang="en-GB" sz="800" dirty="0">
                          <a:solidFill>
                            <a:sysClr val="windowText" lastClr="000000"/>
                          </a:solidFill>
                        </a:rPr>
                        <a:t>Nuclear</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Provide very high amounts of energy</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800" dirty="0">
                          <a:solidFill>
                            <a:sysClr val="windowText" lastClr="000000"/>
                          </a:solidFill>
                        </a:rPr>
                        <a:t>No </a:t>
                      </a:r>
                      <a:r>
                        <a:rPr lang="en-GB" sz="800" dirty="0"/>
                        <a:t>CO</a:t>
                      </a:r>
                      <a:r>
                        <a:rPr lang="en-GB" sz="800" baseline="-25000" dirty="0"/>
                        <a:t>2 </a:t>
                      </a:r>
                      <a:r>
                        <a:rPr lang="en-GB" sz="800" baseline="0" dirty="0"/>
                        <a:t> or SO</a:t>
                      </a:r>
                      <a:r>
                        <a:rPr lang="en-GB" sz="800" baseline="-25000" dirty="0"/>
                        <a:t>2</a:t>
                      </a:r>
                      <a:r>
                        <a:rPr lang="en-GB" sz="800" baseline="0" dirty="0"/>
                        <a:t> released</a:t>
                      </a: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Non- renewable</a:t>
                      </a:r>
                    </a:p>
                    <a:p>
                      <a:r>
                        <a:rPr lang="en-GB" sz="800" dirty="0">
                          <a:solidFill>
                            <a:sysClr val="windowText" lastClr="000000"/>
                          </a:solidFill>
                        </a:rPr>
                        <a:t>Nuclear</a:t>
                      </a:r>
                      <a:r>
                        <a:rPr lang="en-GB" sz="800" baseline="0" dirty="0">
                          <a:solidFill>
                            <a:sysClr val="windowText" lastClr="000000"/>
                          </a:solidFill>
                        </a:rPr>
                        <a:t> waste dangers</a:t>
                      </a:r>
                      <a:endParaRPr lang="en-GB" sz="800" dirty="0">
                        <a:solidFill>
                          <a:sysClr val="windowText" lastClr="000000"/>
                        </a:solidFill>
                      </a:endParaRPr>
                    </a:p>
                    <a:p>
                      <a:r>
                        <a:rPr lang="en-GB" sz="800" dirty="0">
                          <a:solidFill>
                            <a:sysClr val="windowText" lastClr="000000"/>
                          </a:solidFill>
                        </a:rPr>
                        <a:t>High</a:t>
                      </a:r>
                      <a:r>
                        <a:rPr lang="en-GB" sz="800" baseline="0" dirty="0">
                          <a:solidFill>
                            <a:sysClr val="windowText" lastClr="000000"/>
                          </a:solidFill>
                        </a:rPr>
                        <a:t> set up costs</a:t>
                      </a:r>
                    </a:p>
                    <a:p>
                      <a:r>
                        <a:rPr lang="en-GB" sz="800" baseline="0" dirty="0">
                          <a:solidFill>
                            <a:sysClr val="windowText" lastClr="000000"/>
                          </a:solidFill>
                        </a:rPr>
                        <a:t>Difficult to decommission</a:t>
                      </a: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08214">
                <a:tc>
                  <a:txBody>
                    <a:bodyPr/>
                    <a:lstStyle/>
                    <a:p>
                      <a:r>
                        <a:rPr lang="en-GB" sz="800" dirty="0">
                          <a:solidFill>
                            <a:sysClr val="windowText" lastClr="000000"/>
                          </a:solidFill>
                        </a:rPr>
                        <a:t>Biofuel: Wood, ethanol</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Renewable</a:t>
                      </a:r>
                    </a:p>
                    <a:p>
                      <a:r>
                        <a:rPr lang="en-GB" sz="800" dirty="0">
                          <a:solidFill>
                            <a:sysClr val="windowText" lastClr="000000"/>
                          </a:solidFill>
                        </a:rPr>
                        <a:t>Carbon neutral</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800" dirty="0">
                          <a:solidFill>
                            <a:sysClr val="windowText" lastClr="000000"/>
                          </a:solidFill>
                        </a:rPr>
                        <a:t>No </a:t>
                      </a:r>
                      <a:r>
                        <a:rPr lang="en-GB" sz="800" baseline="0" dirty="0"/>
                        <a:t>SO</a:t>
                      </a:r>
                      <a:r>
                        <a:rPr lang="en-GB" sz="800" baseline="-25000" dirty="0"/>
                        <a:t>2</a:t>
                      </a:r>
                      <a:r>
                        <a:rPr lang="en-GB" sz="800" baseline="0" dirty="0"/>
                        <a:t> released</a:t>
                      </a: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Damage to habitats</a:t>
                      </a:r>
                    </a:p>
                    <a:p>
                      <a:r>
                        <a:rPr lang="en-GB" sz="800" dirty="0">
                          <a:solidFill>
                            <a:sysClr val="windowText" lastClr="000000"/>
                          </a:solidFill>
                        </a:rPr>
                        <a:t>Time</a:t>
                      </a:r>
                      <a:r>
                        <a:rPr lang="en-GB" sz="800" baseline="0" dirty="0">
                          <a:solidFill>
                            <a:sysClr val="windowText" lastClr="000000"/>
                          </a:solidFill>
                        </a:rPr>
                        <a:t> and space needed to grow plants</a:t>
                      </a: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08214">
                <a:tc>
                  <a:txBody>
                    <a:bodyPr/>
                    <a:lstStyle/>
                    <a:p>
                      <a:r>
                        <a:rPr lang="en-GB" sz="800" dirty="0">
                          <a:solidFill>
                            <a:sysClr val="windowText" lastClr="000000"/>
                          </a:solidFill>
                        </a:rPr>
                        <a:t>Wind and Solar</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Renewable, No </a:t>
                      </a:r>
                      <a:r>
                        <a:rPr lang="en-GB" sz="800" dirty="0"/>
                        <a:t>CO</a:t>
                      </a:r>
                      <a:r>
                        <a:rPr lang="en-GB" sz="800" baseline="-25000" dirty="0"/>
                        <a:t>2 </a:t>
                      </a:r>
                      <a:r>
                        <a:rPr lang="en-GB" sz="800" baseline="0" dirty="0"/>
                        <a:t> or SO</a:t>
                      </a:r>
                      <a:r>
                        <a:rPr lang="en-GB" sz="800" baseline="-25000" dirty="0"/>
                        <a:t>2</a:t>
                      </a:r>
                      <a:r>
                        <a:rPr lang="en-GB" sz="800" baseline="0" dirty="0"/>
                        <a:t> released</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800" baseline="0" dirty="0">
                          <a:solidFill>
                            <a:sysClr val="windowText" lastClr="000000"/>
                          </a:solidFill>
                        </a:rPr>
                        <a:t>Low running cost</a:t>
                      </a: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Unreliable, Visual and Noise pollution, High set up costs</a:t>
                      </a:r>
                    </a:p>
                    <a:p>
                      <a:r>
                        <a:rPr lang="en-GB" sz="800" dirty="0">
                          <a:solidFill>
                            <a:sysClr val="windowText" lastClr="000000"/>
                          </a:solidFill>
                        </a:rPr>
                        <a:t>Low amounts of energy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51114">
                <a:tc>
                  <a:txBody>
                    <a:bodyPr/>
                    <a:lstStyle/>
                    <a:p>
                      <a:r>
                        <a:rPr lang="en-GB" sz="800" dirty="0">
                          <a:solidFill>
                            <a:sysClr val="windowText" lastClr="000000"/>
                          </a:solidFill>
                        </a:rPr>
                        <a:t>Hydro-</a:t>
                      </a:r>
                    </a:p>
                    <a:p>
                      <a:r>
                        <a:rPr lang="en-GB" sz="800" dirty="0">
                          <a:solidFill>
                            <a:sysClr val="windowText" lastClr="000000"/>
                          </a:solidFill>
                        </a:rPr>
                        <a:t>Electric,</a:t>
                      </a:r>
                    </a:p>
                    <a:p>
                      <a:r>
                        <a:rPr lang="en-GB" sz="800" dirty="0">
                          <a:solidFill>
                            <a:sysClr val="windowText" lastClr="000000"/>
                          </a:solidFill>
                        </a:rPr>
                        <a:t>Wave power, tidal</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800" dirty="0">
                          <a:solidFill>
                            <a:sysClr val="windowText" lastClr="000000"/>
                          </a:solidFill>
                        </a:rPr>
                        <a:t>Renewable,</a:t>
                      </a:r>
                      <a:r>
                        <a:rPr lang="en-GB" sz="800" baseline="0" dirty="0">
                          <a:solidFill>
                            <a:sysClr val="windowText" lastClr="000000"/>
                          </a:solidFill>
                        </a:rPr>
                        <a:t> reliable, </a:t>
                      </a:r>
                      <a:r>
                        <a:rPr lang="en-GB" sz="800" dirty="0">
                          <a:solidFill>
                            <a:sysClr val="windowText" lastClr="000000"/>
                          </a:solidFill>
                        </a:rPr>
                        <a:t>No </a:t>
                      </a:r>
                      <a:r>
                        <a:rPr lang="en-GB" sz="800" dirty="0"/>
                        <a:t>CO</a:t>
                      </a:r>
                      <a:r>
                        <a:rPr lang="en-GB" sz="800" baseline="-25000" dirty="0"/>
                        <a:t>2 </a:t>
                      </a:r>
                      <a:r>
                        <a:rPr lang="en-GB" sz="800" baseline="0" dirty="0"/>
                        <a:t> or SO</a:t>
                      </a:r>
                      <a:r>
                        <a:rPr lang="en-GB" sz="800" baseline="-25000" dirty="0"/>
                        <a:t>2</a:t>
                      </a:r>
                      <a:r>
                        <a:rPr lang="en-GB" sz="800" baseline="0" dirty="0"/>
                        <a:t> released</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800" baseline="0" dirty="0">
                          <a:solidFill>
                            <a:sysClr val="windowText" lastClr="000000"/>
                          </a:solidFill>
                        </a:rPr>
                        <a:t>Low running cost</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800" baseline="0" dirty="0">
                          <a:solidFill>
                            <a:sysClr val="windowText" lastClr="000000"/>
                          </a:solidFill>
                        </a:rPr>
                        <a:t>Pumped storage can be used (Hydro)</a:t>
                      </a: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Visual and Noise pollution</a:t>
                      </a:r>
                    </a:p>
                    <a:p>
                      <a:r>
                        <a:rPr lang="en-GB" sz="800" dirty="0">
                          <a:solidFill>
                            <a:sysClr val="windowText" lastClr="000000"/>
                          </a:solidFill>
                        </a:rPr>
                        <a:t>High set up costs</a:t>
                      </a:r>
                    </a:p>
                    <a:p>
                      <a:r>
                        <a:rPr lang="en-GB" sz="800" dirty="0">
                          <a:solidFill>
                            <a:sysClr val="windowText" lastClr="000000"/>
                          </a:solidFill>
                        </a:rPr>
                        <a:t>Low amounts of energy</a:t>
                      </a:r>
                    </a:p>
                    <a:p>
                      <a:r>
                        <a:rPr lang="en-GB" sz="800" dirty="0">
                          <a:solidFill>
                            <a:sysClr val="windowText" lastClr="000000"/>
                          </a:solidFill>
                        </a:rPr>
                        <a:t>Damage to</a:t>
                      </a:r>
                      <a:r>
                        <a:rPr lang="en-GB" sz="800" baseline="0" dirty="0">
                          <a:solidFill>
                            <a:sysClr val="windowText" lastClr="000000"/>
                          </a:solidFill>
                        </a:rPr>
                        <a:t> habitats</a:t>
                      </a:r>
                      <a:endParaRPr lang="en-GB" sz="800" dirty="0">
                        <a:solidFill>
                          <a:sysClr val="windowText" lastClr="000000"/>
                        </a:solidFill>
                      </a:endParaRPr>
                    </a:p>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22514">
                <a:tc>
                  <a:txBody>
                    <a:bodyPr/>
                    <a:lstStyle/>
                    <a:p>
                      <a:r>
                        <a:rPr lang="en-GB" sz="800" dirty="0">
                          <a:solidFill>
                            <a:sysClr val="windowText" lastClr="000000"/>
                          </a:solidFill>
                        </a:rPr>
                        <a:t>Geothermal</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800" dirty="0">
                          <a:solidFill>
                            <a:sysClr val="windowText" lastClr="000000"/>
                          </a:solidFill>
                        </a:rPr>
                        <a:t>Renewable,</a:t>
                      </a:r>
                      <a:r>
                        <a:rPr lang="en-GB" sz="800" baseline="0" dirty="0">
                          <a:solidFill>
                            <a:sysClr val="windowText" lastClr="000000"/>
                          </a:solidFill>
                        </a:rPr>
                        <a:t> reliable, </a:t>
                      </a:r>
                      <a:r>
                        <a:rPr lang="en-GB" sz="800" dirty="0">
                          <a:solidFill>
                            <a:sysClr val="windowText" lastClr="000000"/>
                          </a:solidFill>
                        </a:rPr>
                        <a:t>No </a:t>
                      </a:r>
                      <a:r>
                        <a:rPr lang="en-GB" sz="800" dirty="0"/>
                        <a:t>CO</a:t>
                      </a:r>
                      <a:r>
                        <a:rPr lang="en-GB" sz="800" baseline="-25000" dirty="0"/>
                        <a:t>2 </a:t>
                      </a:r>
                      <a:r>
                        <a:rPr lang="en-GB" sz="800" baseline="0" dirty="0"/>
                        <a:t> or SO</a:t>
                      </a:r>
                      <a:r>
                        <a:rPr lang="en-GB" sz="800" baseline="-25000" dirty="0"/>
                        <a:t>2</a:t>
                      </a:r>
                      <a:r>
                        <a:rPr lang="en-GB" sz="800" baseline="0" dirty="0"/>
                        <a:t> released</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800" baseline="0" dirty="0">
                          <a:solidFill>
                            <a:sysClr val="windowText" lastClr="000000"/>
                          </a:solidFill>
                        </a:rPr>
                        <a:t>Low running cost</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dirty="0">
                          <a:solidFill>
                            <a:sysClr val="windowText" lastClr="000000"/>
                          </a:solidFill>
                        </a:rPr>
                        <a:t>Only possible in volcanic areas</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800" dirty="0">
                          <a:solidFill>
                            <a:sysClr val="windowText" lastClr="000000"/>
                          </a:solidFill>
                        </a:rPr>
                        <a:t>High set up costs</a:t>
                      </a:r>
                    </a:p>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
        <p:nvSpPr>
          <p:cNvPr id="40" name="TextBox 39">
            <a:extLst>
              <a:ext uri="{FF2B5EF4-FFF2-40B4-BE49-F238E27FC236}">
                <a16:creationId xmlns:a16="http://schemas.microsoft.com/office/drawing/2014/main" id="{C3080987-6409-4CA4-93C3-27449EE04572}"/>
              </a:ext>
            </a:extLst>
          </p:cNvPr>
          <p:cNvSpPr txBox="1"/>
          <p:nvPr/>
        </p:nvSpPr>
        <p:spPr>
          <a:xfrm>
            <a:off x="38080" y="2473259"/>
            <a:ext cx="3059449"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Conduction </a:t>
            </a:r>
            <a:r>
              <a:rPr lang="en-GB" sz="800" dirty="0">
                <a:sym typeface="Wingdings" panose="05000000000000000000" pitchFamily="2" charset="2"/>
              </a:rPr>
              <a:t>– only in solids</a:t>
            </a:r>
          </a:p>
          <a:p>
            <a:r>
              <a:rPr lang="en-GB" sz="800" dirty="0">
                <a:sym typeface="Wingdings" panose="05000000000000000000" pitchFamily="2" charset="2"/>
              </a:rPr>
              <a:t>Heat the particles  More vibrations </a:t>
            </a:r>
          </a:p>
          <a:p>
            <a:pPr marL="171450" indent="-171450">
              <a:buFont typeface="Wingdings" panose="05000000000000000000" pitchFamily="2" charset="2"/>
              <a:buChar char="à"/>
            </a:pPr>
            <a:r>
              <a:rPr lang="en-GB" sz="800" dirty="0">
                <a:sym typeface="Wingdings" panose="05000000000000000000" pitchFamily="2" charset="2"/>
              </a:rPr>
              <a:t>vibrations passed on to neighbouring particles</a:t>
            </a:r>
          </a:p>
          <a:p>
            <a:r>
              <a:rPr lang="en-GB" sz="800" dirty="0">
                <a:sym typeface="Wingdings" panose="05000000000000000000" pitchFamily="2" charset="2"/>
              </a:rPr>
              <a:t>Higher </a:t>
            </a:r>
            <a:r>
              <a:rPr lang="en-GB" sz="800" b="1" dirty="0">
                <a:sym typeface="Wingdings" panose="05000000000000000000" pitchFamily="2" charset="2"/>
              </a:rPr>
              <a:t>Thermal conductivity </a:t>
            </a:r>
            <a:r>
              <a:rPr lang="en-GB" sz="800" dirty="0">
                <a:sym typeface="Wingdings" panose="05000000000000000000" pitchFamily="2" charset="2"/>
              </a:rPr>
              <a:t>of a material means higher rate of energy transfer by conduction e.g. buildings cool quickly if walls are thin with and high thermal conductivity</a:t>
            </a:r>
          </a:p>
        </p:txBody>
      </p:sp>
      <p:pic>
        <p:nvPicPr>
          <p:cNvPr id="41" name="Picture 40">
            <a:extLst>
              <a:ext uri="{FF2B5EF4-FFF2-40B4-BE49-F238E27FC236}">
                <a16:creationId xmlns:a16="http://schemas.microsoft.com/office/drawing/2014/main" id="{9A7F50BC-DB15-4671-83F7-4A2D3462F0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0594" y="2516210"/>
            <a:ext cx="825068" cy="334399"/>
          </a:xfrm>
          <a:prstGeom prst="rect">
            <a:avLst/>
          </a:prstGeom>
        </p:spPr>
      </p:pic>
      <p:sp>
        <p:nvSpPr>
          <p:cNvPr id="42" name="TextBox 41">
            <a:extLst>
              <a:ext uri="{FF2B5EF4-FFF2-40B4-BE49-F238E27FC236}">
                <a16:creationId xmlns:a16="http://schemas.microsoft.com/office/drawing/2014/main" id="{F2DDF026-796F-4BF3-8CAA-8829EA8211B0}"/>
              </a:ext>
            </a:extLst>
          </p:cNvPr>
          <p:cNvSpPr txBox="1"/>
          <p:nvPr/>
        </p:nvSpPr>
        <p:spPr>
          <a:xfrm>
            <a:off x="51929" y="3354665"/>
            <a:ext cx="3059449" cy="337015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Density = mass/volume</a:t>
            </a:r>
          </a:p>
          <a:p>
            <a:endParaRPr lang="en-GB" sz="800" b="1" dirty="0">
              <a:sym typeface="Wingdings" panose="05000000000000000000" pitchFamily="2" charset="2"/>
            </a:endParaRPr>
          </a:p>
          <a:p>
            <a:r>
              <a:rPr lang="en-GB" sz="800" dirty="0">
                <a:sym typeface="Wingdings" panose="05000000000000000000" pitchFamily="2" charset="2"/>
              </a:rPr>
              <a:t>When substances change state</a:t>
            </a:r>
          </a:p>
          <a:p>
            <a:r>
              <a:rPr lang="en-GB" sz="800" dirty="0">
                <a:sym typeface="Wingdings" panose="05000000000000000000" pitchFamily="2" charset="2"/>
              </a:rPr>
              <a:t>Mass does not change.</a:t>
            </a:r>
          </a:p>
          <a:p>
            <a:endParaRPr lang="en-GB" sz="800" dirty="0">
              <a:sym typeface="Wingdings" panose="05000000000000000000" pitchFamily="2" charset="2"/>
            </a:endParaRPr>
          </a:p>
          <a:p>
            <a:r>
              <a:rPr lang="en-GB" sz="800" dirty="0">
                <a:sym typeface="Wingdings" panose="05000000000000000000" pitchFamily="2" charset="2"/>
              </a:rPr>
              <a:t>Melt (solid  liquid), freeze (liquid  solid), boil and evaporate (liquid  gas) condense (gas  liquid), sublimate (solid gas)</a:t>
            </a:r>
          </a:p>
          <a:p>
            <a:endParaRPr lang="en-GB" sz="300" b="1" dirty="0">
              <a:sym typeface="Wingdings" panose="05000000000000000000" pitchFamily="2" charset="2"/>
            </a:endParaRPr>
          </a:p>
          <a:p>
            <a:r>
              <a:rPr lang="en-GB" sz="800" b="1" dirty="0">
                <a:sym typeface="Wingdings" panose="05000000000000000000" pitchFamily="2" charset="2"/>
              </a:rPr>
              <a:t>Internal energy </a:t>
            </a:r>
            <a:r>
              <a:rPr lang="en-GB" sz="800" dirty="0">
                <a:sym typeface="Wingdings" panose="05000000000000000000" pitchFamily="2" charset="2"/>
              </a:rPr>
              <a:t>is the total kinetic energy and potential energy in all atoms within an object or collection of objects (system)</a:t>
            </a:r>
          </a:p>
          <a:p>
            <a:endParaRPr lang="en-GB" sz="200" dirty="0">
              <a:sym typeface="Wingdings" panose="05000000000000000000" pitchFamily="2" charset="2"/>
            </a:endParaRPr>
          </a:p>
          <a:p>
            <a:r>
              <a:rPr lang="en-GB" sz="800" b="1" dirty="0">
                <a:sym typeface="Wingdings" panose="05000000000000000000" pitchFamily="2" charset="2"/>
              </a:rPr>
              <a:t>Specific Heat Capacity -</a:t>
            </a:r>
            <a:r>
              <a:rPr lang="en-GB" sz="800" dirty="0">
                <a:sym typeface="Wingdings" panose="05000000000000000000" pitchFamily="2" charset="2"/>
              </a:rPr>
              <a:t>How much energy is needed to raise 1Kg by 1</a:t>
            </a:r>
            <a:r>
              <a:rPr lang="en-GB" sz="800" baseline="30000" dirty="0">
                <a:sym typeface="Wingdings" panose="05000000000000000000" pitchFamily="2" charset="2"/>
              </a:rPr>
              <a:t>o</a:t>
            </a:r>
            <a:r>
              <a:rPr lang="en-GB" sz="800" dirty="0">
                <a:sym typeface="Wingdings" panose="05000000000000000000" pitchFamily="2" charset="2"/>
              </a:rPr>
              <a:t>C</a:t>
            </a: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r>
              <a:rPr lang="en-GB" sz="800" dirty="0">
                <a:sym typeface="Wingdings" panose="05000000000000000000" pitchFamily="2" charset="2"/>
              </a:rPr>
              <a:t>As you heat a substance the temperature increase depends on the amount of energy input, mass and type of material</a:t>
            </a:r>
          </a:p>
          <a:p>
            <a:endParaRPr lang="en-GB" sz="800" dirty="0">
              <a:sym typeface="Wingdings" panose="05000000000000000000" pitchFamily="2" charset="2"/>
            </a:endParaRPr>
          </a:p>
          <a:p>
            <a:r>
              <a:rPr lang="en-GB" sz="800" b="1" dirty="0">
                <a:sym typeface="Wingdings" panose="05000000000000000000" pitchFamily="2" charset="2"/>
              </a:rPr>
              <a:t>Latent heat</a:t>
            </a:r>
            <a:r>
              <a:rPr lang="en-GB" sz="800" dirty="0">
                <a:sym typeface="Wingdings" panose="05000000000000000000" pitchFamily="2" charset="2"/>
              </a:rPr>
              <a:t>: energy needed to change state</a:t>
            </a:r>
          </a:p>
          <a:p>
            <a:r>
              <a:rPr lang="en-GB" sz="800" b="1" dirty="0">
                <a:sym typeface="Wingdings" panose="05000000000000000000" pitchFamily="2" charset="2"/>
              </a:rPr>
              <a:t>Specific latent heat of fusion </a:t>
            </a:r>
            <a:r>
              <a:rPr lang="en-GB" sz="800" dirty="0">
                <a:sym typeface="Wingdings" panose="05000000000000000000" pitchFamily="2" charset="2"/>
              </a:rPr>
              <a:t>– energy needed  for solid  liquid</a:t>
            </a:r>
          </a:p>
          <a:p>
            <a:r>
              <a:rPr lang="en-GB" sz="800" b="1" dirty="0">
                <a:sym typeface="Wingdings" panose="05000000000000000000" pitchFamily="2" charset="2"/>
              </a:rPr>
              <a:t>Specific latent heat of vaporisation </a:t>
            </a:r>
            <a:r>
              <a:rPr lang="en-GB" sz="800" dirty="0">
                <a:sym typeface="Wingdings" panose="05000000000000000000" pitchFamily="2" charset="2"/>
              </a:rPr>
              <a:t>– energy needed for liquid  gas</a:t>
            </a:r>
          </a:p>
          <a:p>
            <a:endParaRPr lang="en-GB" sz="800" dirty="0">
              <a:sym typeface="Wingdings" panose="05000000000000000000" pitchFamily="2" charset="2"/>
            </a:endParaRPr>
          </a:p>
          <a:p>
            <a:r>
              <a:rPr lang="en-GB" sz="800" dirty="0">
                <a:sym typeface="Wingdings" panose="05000000000000000000" pitchFamily="2" charset="2"/>
              </a:rPr>
              <a:t>There is no temperature change while a change of state is happening as energy is being used to break intermolecular bonds </a:t>
            </a:r>
          </a:p>
        </p:txBody>
      </p:sp>
      <p:pic>
        <p:nvPicPr>
          <p:cNvPr id="44" name="Picture 43">
            <a:extLst>
              <a:ext uri="{FF2B5EF4-FFF2-40B4-BE49-F238E27FC236}">
                <a16:creationId xmlns:a16="http://schemas.microsoft.com/office/drawing/2014/main" id="{D0C3280B-9B6D-46E6-BF31-BB76F97E781F}"/>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t="36025"/>
          <a:stretch/>
        </p:blipFill>
        <p:spPr>
          <a:xfrm>
            <a:off x="1837357" y="4756558"/>
            <a:ext cx="1069715" cy="513269"/>
          </a:xfrm>
          <a:prstGeom prst="rect">
            <a:avLst/>
          </a:prstGeom>
        </p:spPr>
      </p:pic>
      <p:sp>
        <p:nvSpPr>
          <p:cNvPr id="45" name="TextBox 44">
            <a:extLst>
              <a:ext uri="{FF2B5EF4-FFF2-40B4-BE49-F238E27FC236}">
                <a16:creationId xmlns:a16="http://schemas.microsoft.com/office/drawing/2014/main" id="{1FBE57F3-CE5A-4A46-A60E-10B2459B322D}"/>
              </a:ext>
            </a:extLst>
          </p:cNvPr>
          <p:cNvSpPr txBox="1"/>
          <p:nvPr/>
        </p:nvSpPr>
        <p:spPr>
          <a:xfrm>
            <a:off x="228871" y="4762742"/>
            <a:ext cx="1608486" cy="553998"/>
          </a:xfrm>
          <a:prstGeom prst="rect">
            <a:avLst/>
          </a:prstGeom>
          <a:noFill/>
        </p:spPr>
        <p:txBody>
          <a:bodyPr wrap="square" rtlCol="0">
            <a:spAutoFit/>
          </a:bodyPr>
          <a:lstStyle/>
          <a:p>
            <a:r>
              <a:rPr lang="en-GB" sz="750" dirty="0"/>
              <a:t>How much energy is needed to heat 2Kg of water (4200J/</a:t>
            </a:r>
            <a:r>
              <a:rPr lang="en-GB" sz="750" dirty="0" err="1"/>
              <a:t>Kg</a:t>
            </a:r>
            <a:r>
              <a:rPr lang="en-GB" sz="750" baseline="30000" dirty="0" err="1">
                <a:sym typeface="Wingdings" panose="05000000000000000000" pitchFamily="2" charset="2"/>
              </a:rPr>
              <a:t>o</a:t>
            </a:r>
            <a:r>
              <a:rPr lang="en-GB" sz="750" dirty="0" err="1">
                <a:sym typeface="Wingdings" panose="05000000000000000000" pitchFamily="2" charset="2"/>
              </a:rPr>
              <a:t>C</a:t>
            </a:r>
            <a:r>
              <a:rPr lang="en-GB" sz="750" dirty="0">
                <a:sym typeface="Wingdings" panose="05000000000000000000" pitchFamily="2" charset="2"/>
              </a:rPr>
              <a:t>) from 10</a:t>
            </a:r>
            <a:r>
              <a:rPr lang="en-GB" sz="750" baseline="30000" dirty="0">
                <a:sym typeface="Wingdings" panose="05000000000000000000" pitchFamily="2" charset="2"/>
              </a:rPr>
              <a:t>o</a:t>
            </a:r>
            <a:r>
              <a:rPr lang="en-GB" sz="750" dirty="0">
                <a:sym typeface="Wingdings" panose="05000000000000000000" pitchFamily="2" charset="2"/>
              </a:rPr>
              <a:t>C to 100</a:t>
            </a:r>
            <a:r>
              <a:rPr lang="en-GB" sz="750" baseline="30000" dirty="0">
                <a:sym typeface="Wingdings" panose="05000000000000000000" pitchFamily="2" charset="2"/>
              </a:rPr>
              <a:t>o</a:t>
            </a:r>
            <a:r>
              <a:rPr lang="en-GB" sz="750" dirty="0">
                <a:sym typeface="Wingdings" panose="05000000000000000000" pitchFamily="2" charset="2"/>
              </a:rPr>
              <a:t>C?</a:t>
            </a:r>
          </a:p>
          <a:p>
            <a:r>
              <a:rPr lang="en-GB" sz="750" dirty="0">
                <a:sym typeface="Wingdings" panose="05000000000000000000" pitchFamily="2" charset="2"/>
              </a:rPr>
              <a:t>2 x 4200 x 90 = 756000J</a:t>
            </a:r>
            <a:endParaRPr lang="en-GB" sz="750" dirty="0"/>
          </a:p>
        </p:txBody>
      </p:sp>
      <p:pic>
        <p:nvPicPr>
          <p:cNvPr id="1026" name="Picture 2" descr="Image result for particle model solid liquid gas">
            <a:extLst>
              <a:ext uri="{FF2B5EF4-FFF2-40B4-BE49-F238E27FC236}">
                <a16:creationId xmlns:a16="http://schemas.microsoft.com/office/drawing/2014/main" id="{86BF3763-0CB2-4FC0-AF52-1C73512C794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20125"/>
          <a:stretch/>
        </p:blipFill>
        <p:spPr bwMode="auto">
          <a:xfrm>
            <a:off x="1474130" y="3450835"/>
            <a:ext cx="1551532" cy="5539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a:extLst>
              <a:ext uri="{FF2B5EF4-FFF2-40B4-BE49-F238E27FC236}">
                <a16:creationId xmlns:a16="http://schemas.microsoft.com/office/drawing/2014/main" id="{FDEA51F3-921E-4492-AE11-BE76ED82C7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54167" y="5819776"/>
            <a:ext cx="1568766" cy="834820"/>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588DC295-0023-43AE-8AA7-61E4ECD4285E}"/>
              </a:ext>
            </a:extLst>
          </p:cNvPr>
          <p:cNvSpPr txBox="1"/>
          <p:nvPr/>
        </p:nvSpPr>
        <p:spPr>
          <a:xfrm>
            <a:off x="3166600" y="4423674"/>
            <a:ext cx="3046407" cy="95410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Pressure</a:t>
            </a:r>
          </a:p>
          <a:p>
            <a:r>
              <a:rPr lang="en-GB" sz="800" dirty="0">
                <a:sym typeface="Wingdings" panose="05000000000000000000" pitchFamily="2" charset="2"/>
              </a:rPr>
              <a:t>If a gas is kept at a </a:t>
            </a:r>
            <a:r>
              <a:rPr lang="en-GB" sz="800" b="1" dirty="0">
                <a:sym typeface="Wingdings" panose="05000000000000000000" pitchFamily="2" charset="2"/>
              </a:rPr>
              <a:t>constant volume </a:t>
            </a:r>
            <a:r>
              <a:rPr lang="en-GB" sz="800" dirty="0">
                <a:sym typeface="Wingdings" panose="05000000000000000000" pitchFamily="2" charset="2"/>
              </a:rPr>
              <a:t>but the </a:t>
            </a:r>
            <a:r>
              <a:rPr lang="en-GB" sz="800" b="1" dirty="0">
                <a:sym typeface="Wingdings" panose="05000000000000000000" pitchFamily="2" charset="2"/>
              </a:rPr>
              <a:t>temperature increases</a:t>
            </a:r>
            <a:r>
              <a:rPr lang="en-GB" sz="800" dirty="0">
                <a:sym typeface="Wingdings" panose="05000000000000000000" pitchFamily="2" charset="2"/>
              </a:rPr>
              <a:t>, the pressure will increase due to the increase in Kinetic energy and more </a:t>
            </a:r>
            <a:r>
              <a:rPr lang="en-GB" sz="800" b="1" dirty="0">
                <a:sym typeface="Wingdings" panose="05000000000000000000" pitchFamily="2" charset="2"/>
              </a:rPr>
              <a:t>frequent collisions</a:t>
            </a:r>
          </a:p>
          <a:p>
            <a:endParaRPr lang="en-GB" sz="800" dirty="0">
              <a:sym typeface="Wingdings" panose="05000000000000000000" pitchFamily="2" charset="2"/>
            </a:endParaRPr>
          </a:p>
          <a:p>
            <a:r>
              <a:rPr lang="en-GB" sz="800" dirty="0">
                <a:sym typeface="Wingdings" panose="05000000000000000000" pitchFamily="2" charset="2"/>
              </a:rPr>
              <a:t>Temperature increase is </a:t>
            </a:r>
            <a:r>
              <a:rPr lang="en-GB" sz="800" b="1" dirty="0">
                <a:sym typeface="Wingdings" panose="05000000000000000000" pitchFamily="2" charset="2"/>
              </a:rPr>
              <a:t>directly proportional </a:t>
            </a:r>
            <a:r>
              <a:rPr lang="en-GB" sz="800" dirty="0">
                <a:sym typeface="Wingdings" panose="05000000000000000000" pitchFamily="2" charset="2"/>
              </a:rPr>
              <a:t>to pressure increase if volume kept the same</a:t>
            </a:r>
          </a:p>
        </p:txBody>
      </p:sp>
      <p:pic>
        <p:nvPicPr>
          <p:cNvPr id="47" name="Picture 2" descr="Image result for atom">
            <a:extLst>
              <a:ext uri="{FF2B5EF4-FFF2-40B4-BE49-F238E27FC236}">
                <a16:creationId xmlns:a16="http://schemas.microsoft.com/office/drawing/2014/main" id="{1C480906-0490-4CE6-878A-5713E9B5902E}"/>
              </a:ext>
            </a:extLst>
          </p:cNvPr>
          <p:cNvPicPr>
            <a:picLocks noChangeAspect="1" noChangeArrowheads="1"/>
          </p:cNvPicPr>
          <p:nvPr/>
        </p:nvPicPr>
        <p:blipFill rotWithShape="1">
          <a:blip r:embed="rId7" cstate="hqprint">
            <a:extLst>
              <a:ext uri="{28A0092B-C50C-407E-A947-70E740481C1C}">
                <a14:useLocalDpi xmlns:a14="http://schemas.microsoft.com/office/drawing/2010/main" val="0"/>
              </a:ext>
            </a:extLst>
          </a:blip>
          <a:srcRect r="37171"/>
          <a:stretch/>
        </p:blipFill>
        <p:spPr bwMode="auto">
          <a:xfrm>
            <a:off x="3767041" y="23745"/>
            <a:ext cx="661693" cy="58543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8" name="Table 47">
            <a:extLst>
              <a:ext uri="{FF2B5EF4-FFF2-40B4-BE49-F238E27FC236}">
                <a16:creationId xmlns:a16="http://schemas.microsoft.com/office/drawing/2014/main" id="{A0208EBB-8915-448C-B79B-FD0BCF212230}"/>
              </a:ext>
            </a:extLst>
          </p:cNvPr>
          <p:cNvGraphicFramePr>
            <a:graphicFrameLocks noGrp="1"/>
          </p:cNvGraphicFramePr>
          <p:nvPr>
            <p:extLst>
              <p:ext uri="{D42A27DB-BD31-4B8C-83A1-F6EECF244321}">
                <p14:modId xmlns:p14="http://schemas.microsoft.com/office/powerpoint/2010/main" val="1503541750"/>
              </p:ext>
            </p:extLst>
          </p:nvPr>
        </p:nvGraphicFramePr>
        <p:xfrm>
          <a:off x="6277989" y="77639"/>
          <a:ext cx="2766830" cy="822960"/>
        </p:xfrm>
        <a:graphic>
          <a:graphicData uri="http://schemas.openxmlformats.org/drawingml/2006/table">
            <a:tbl>
              <a:tblPr firstRow="1" bandRow="1">
                <a:tableStyleId>{5C22544A-7EE6-4342-B048-85BDC9FD1C3A}</a:tableStyleId>
              </a:tblPr>
              <a:tblGrid>
                <a:gridCol w="1264412">
                  <a:extLst>
                    <a:ext uri="{9D8B030D-6E8A-4147-A177-3AD203B41FA5}">
                      <a16:colId xmlns:a16="http://schemas.microsoft.com/office/drawing/2014/main" val="20000"/>
                    </a:ext>
                  </a:extLst>
                </a:gridCol>
                <a:gridCol w="855338">
                  <a:extLst>
                    <a:ext uri="{9D8B030D-6E8A-4147-A177-3AD203B41FA5}">
                      <a16:colId xmlns:a16="http://schemas.microsoft.com/office/drawing/2014/main" val="20001"/>
                    </a:ext>
                  </a:extLst>
                </a:gridCol>
                <a:gridCol w="647080">
                  <a:extLst>
                    <a:ext uri="{9D8B030D-6E8A-4147-A177-3AD203B41FA5}">
                      <a16:colId xmlns:a16="http://schemas.microsoft.com/office/drawing/2014/main" val="20002"/>
                    </a:ext>
                  </a:extLst>
                </a:gridCol>
              </a:tblGrid>
              <a:tr h="181503">
                <a:tc>
                  <a:txBody>
                    <a:bodyPr/>
                    <a:lstStyle/>
                    <a:p>
                      <a:r>
                        <a:rPr lang="en-GB" sz="750" dirty="0">
                          <a:solidFill>
                            <a:sysClr val="windowText" lastClr="000000"/>
                          </a:solidFill>
                        </a:rPr>
                        <a:t>Sub</a:t>
                      </a:r>
                      <a:r>
                        <a:rPr lang="en-GB" sz="750" baseline="0" dirty="0">
                          <a:solidFill>
                            <a:sysClr val="windowText" lastClr="000000"/>
                          </a:solidFill>
                        </a:rPr>
                        <a:t>- atomic particle</a:t>
                      </a:r>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Charge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Mass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0">
                <a:tc>
                  <a:txBody>
                    <a:bodyPr/>
                    <a:lstStyle/>
                    <a:p>
                      <a:r>
                        <a:rPr lang="en-GB" sz="750" dirty="0">
                          <a:solidFill>
                            <a:sysClr val="windowText" lastClr="000000"/>
                          </a:solidFill>
                        </a:rPr>
                        <a:t>Proton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0">
                <a:tc>
                  <a:txBody>
                    <a:bodyPr/>
                    <a:lstStyle/>
                    <a:p>
                      <a:r>
                        <a:rPr lang="en-GB" sz="750" dirty="0">
                          <a:solidFill>
                            <a:sysClr val="windowText" lastClr="000000"/>
                          </a:solidFill>
                        </a:rPr>
                        <a:t>Electron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0">
                <a:tc>
                  <a:txBody>
                    <a:bodyPr/>
                    <a:lstStyle/>
                    <a:p>
                      <a:r>
                        <a:rPr lang="en-GB" sz="750" dirty="0">
                          <a:solidFill>
                            <a:sysClr val="windowText" lastClr="000000"/>
                          </a:solidFill>
                        </a:rPr>
                        <a:t>Neutron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51" name="TextBox 50">
            <a:extLst>
              <a:ext uri="{FF2B5EF4-FFF2-40B4-BE49-F238E27FC236}">
                <a16:creationId xmlns:a16="http://schemas.microsoft.com/office/drawing/2014/main" id="{03AB0543-66A4-4C62-8605-4AE31EE53CB9}"/>
              </a:ext>
            </a:extLst>
          </p:cNvPr>
          <p:cNvSpPr txBox="1"/>
          <p:nvPr/>
        </p:nvSpPr>
        <p:spPr>
          <a:xfrm>
            <a:off x="6264515" y="960911"/>
            <a:ext cx="2801498"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Absorb EM radiation = electrons move to a higher shell </a:t>
            </a:r>
          </a:p>
          <a:p>
            <a:r>
              <a:rPr lang="en-GB" sz="800" dirty="0">
                <a:sym typeface="Wingdings" panose="05000000000000000000" pitchFamily="2" charset="2"/>
              </a:rPr>
              <a:t>Emit EM radiation = electrons move to a lower shell</a:t>
            </a:r>
          </a:p>
        </p:txBody>
      </p:sp>
      <p:sp>
        <p:nvSpPr>
          <p:cNvPr id="52" name="TextBox 51">
            <a:extLst>
              <a:ext uri="{FF2B5EF4-FFF2-40B4-BE49-F238E27FC236}">
                <a16:creationId xmlns:a16="http://schemas.microsoft.com/office/drawing/2014/main" id="{364C0EC5-4750-43A7-BE69-21590D4A4AFD}"/>
              </a:ext>
            </a:extLst>
          </p:cNvPr>
          <p:cNvSpPr txBox="1"/>
          <p:nvPr/>
        </p:nvSpPr>
        <p:spPr>
          <a:xfrm>
            <a:off x="6264515" y="1344388"/>
            <a:ext cx="2801498"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Mass number </a:t>
            </a:r>
            <a:r>
              <a:rPr lang="en-GB" sz="800" dirty="0">
                <a:sym typeface="Wingdings" panose="05000000000000000000" pitchFamily="2" charset="2"/>
              </a:rPr>
              <a:t>= protons + neutrons</a:t>
            </a:r>
          </a:p>
          <a:p>
            <a:r>
              <a:rPr lang="en-GB" sz="800" b="1" dirty="0">
                <a:sym typeface="Wingdings" panose="05000000000000000000" pitchFamily="2" charset="2"/>
              </a:rPr>
              <a:t>Atomic number </a:t>
            </a:r>
            <a:r>
              <a:rPr lang="en-GB" sz="800" dirty="0">
                <a:sym typeface="Wingdings" panose="05000000000000000000" pitchFamily="2" charset="2"/>
              </a:rPr>
              <a:t>= protons (same as electrons)</a:t>
            </a:r>
          </a:p>
          <a:p>
            <a:r>
              <a:rPr lang="en-GB" sz="800" b="1" dirty="0">
                <a:sym typeface="Wingdings" panose="05000000000000000000" pitchFamily="2" charset="2"/>
              </a:rPr>
              <a:t>Isotopes </a:t>
            </a:r>
            <a:r>
              <a:rPr lang="en-GB" sz="800" dirty="0">
                <a:sym typeface="Wingdings" panose="05000000000000000000" pitchFamily="2" charset="2"/>
              </a:rPr>
              <a:t>= different versions of an element with the same protons but different neutrons</a:t>
            </a:r>
          </a:p>
          <a:p>
            <a:r>
              <a:rPr lang="en-GB" sz="800" b="1" dirty="0">
                <a:sym typeface="Wingdings" panose="05000000000000000000" pitchFamily="2" charset="2"/>
              </a:rPr>
              <a:t>Positive ions </a:t>
            </a:r>
            <a:r>
              <a:rPr lang="en-GB" sz="800" dirty="0">
                <a:sym typeface="Wingdings" panose="05000000000000000000" pitchFamily="2" charset="2"/>
              </a:rPr>
              <a:t>lose electrons, </a:t>
            </a:r>
            <a:r>
              <a:rPr lang="en-GB" sz="800" b="1" dirty="0">
                <a:sym typeface="Wingdings" panose="05000000000000000000" pitchFamily="2" charset="2"/>
              </a:rPr>
              <a:t>negative ions </a:t>
            </a:r>
            <a:r>
              <a:rPr lang="en-GB" sz="800" dirty="0">
                <a:sym typeface="Wingdings" panose="05000000000000000000" pitchFamily="2" charset="2"/>
              </a:rPr>
              <a:t>gain electrons</a:t>
            </a:r>
          </a:p>
        </p:txBody>
      </p:sp>
      <p:sp>
        <p:nvSpPr>
          <p:cNvPr id="53" name="TextBox 52">
            <a:extLst>
              <a:ext uri="{FF2B5EF4-FFF2-40B4-BE49-F238E27FC236}">
                <a16:creationId xmlns:a16="http://schemas.microsoft.com/office/drawing/2014/main" id="{2F735121-147C-4001-9075-484BE052E2D1}"/>
              </a:ext>
            </a:extLst>
          </p:cNvPr>
          <p:cNvSpPr txBox="1"/>
          <p:nvPr/>
        </p:nvSpPr>
        <p:spPr>
          <a:xfrm>
            <a:off x="6264515" y="2119316"/>
            <a:ext cx="2801498" cy="5847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Atom theory</a:t>
            </a:r>
          </a:p>
          <a:p>
            <a:r>
              <a:rPr lang="en-GB" sz="800" dirty="0">
                <a:sym typeface="Wingdings" panose="05000000000000000000" pitchFamily="2" charset="2"/>
              </a:rPr>
              <a:t>“tiny spheres”  electrons discovered  plum pudding model  alpha particle scattering experiments  nuclear model  (Bohr) proton discovered  Neutron discovered (Chadwick)</a:t>
            </a:r>
          </a:p>
        </p:txBody>
      </p:sp>
      <p:graphicFrame>
        <p:nvGraphicFramePr>
          <p:cNvPr id="55" name="Table 54">
            <a:extLst>
              <a:ext uri="{FF2B5EF4-FFF2-40B4-BE49-F238E27FC236}">
                <a16:creationId xmlns:a16="http://schemas.microsoft.com/office/drawing/2014/main" id="{B6148FA6-00F1-43A7-B9B4-3D27C319C6AE}"/>
              </a:ext>
            </a:extLst>
          </p:cNvPr>
          <p:cNvGraphicFramePr>
            <a:graphicFrameLocks noGrp="1"/>
          </p:cNvGraphicFramePr>
          <p:nvPr>
            <p:extLst>
              <p:ext uri="{D42A27DB-BD31-4B8C-83A1-F6EECF244321}">
                <p14:modId xmlns:p14="http://schemas.microsoft.com/office/powerpoint/2010/main" val="2625359191"/>
              </p:ext>
            </p:extLst>
          </p:nvPr>
        </p:nvGraphicFramePr>
        <p:xfrm>
          <a:off x="6312660" y="3609443"/>
          <a:ext cx="2787273" cy="1051560"/>
        </p:xfrm>
        <a:graphic>
          <a:graphicData uri="http://schemas.openxmlformats.org/drawingml/2006/table">
            <a:tbl>
              <a:tblPr firstRow="1" bandRow="1">
                <a:tableStyleId>{5C22544A-7EE6-4342-B048-85BDC9FD1C3A}</a:tableStyleId>
              </a:tblPr>
              <a:tblGrid>
                <a:gridCol w="495569">
                  <a:extLst>
                    <a:ext uri="{9D8B030D-6E8A-4147-A177-3AD203B41FA5}">
                      <a16:colId xmlns:a16="http://schemas.microsoft.com/office/drawing/2014/main" val="2906348648"/>
                    </a:ext>
                  </a:extLst>
                </a:gridCol>
                <a:gridCol w="581911">
                  <a:extLst>
                    <a:ext uri="{9D8B030D-6E8A-4147-A177-3AD203B41FA5}">
                      <a16:colId xmlns:a16="http://schemas.microsoft.com/office/drawing/2014/main" val="1399400356"/>
                    </a:ext>
                  </a:extLst>
                </a:gridCol>
                <a:gridCol w="519650">
                  <a:extLst>
                    <a:ext uri="{9D8B030D-6E8A-4147-A177-3AD203B41FA5}">
                      <a16:colId xmlns:a16="http://schemas.microsoft.com/office/drawing/2014/main" val="1944856791"/>
                    </a:ext>
                  </a:extLst>
                </a:gridCol>
                <a:gridCol w="492302">
                  <a:extLst>
                    <a:ext uri="{9D8B030D-6E8A-4147-A177-3AD203B41FA5}">
                      <a16:colId xmlns:a16="http://schemas.microsoft.com/office/drawing/2014/main" val="706771557"/>
                    </a:ext>
                  </a:extLst>
                </a:gridCol>
                <a:gridCol w="697841">
                  <a:extLst>
                    <a:ext uri="{9D8B030D-6E8A-4147-A177-3AD203B41FA5}">
                      <a16:colId xmlns:a16="http://schemas.microsoft.com/office/drawing/2014/main" val="2075048096"/>
                    </a:ext>
                  </a:extLst>
                </a:gridCol>
              </a:tblGrid>
              <a:tr h="124818">
                <a:tc>
                  <a:txBody>
                    <a:bodyPr/>
                    <a:lstStyle/>
                    <a:p>
                      <a:r>
                        <a:rPr lang="en-GB" sz="750" b="0" dirty="0">
                          <a:solidFill>
                            <a:sysClr val="windowText" lastClr="000000"/>
                          </a:solidFill>
                        </a:rPr>
                        <a:t>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Structure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Ionising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Range in air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Stopped by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26024384"/>
                  </a:ext>
                </a:extLst>
              </a:tr>
              <a:tr h="180616">
                <a:tc>
                  <a:txBody>
                    <a:bodyPr/>
                    <a:lstStyle/>
                    <a:p>
                      <a:r>
                        <a:rPr lang="en-GB" sz="750" dirty="0">
                          <a:solidFill>
                            <a:sysClr val="windowText" lastClr="000000"/>
                          </a:solidFill>
                        </a:rPr>
                        <a:t>Alpha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2p,2n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High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5cm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paper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78425436"/>
                  </a:ext>
                </a:extLst>
              </a:tr>
              <a:tr h="180616">
                <a:tc>
                  <a:txBody>
                    <a:bodyPr/>
                    <a:lstStyle/>
                    <a:p>
                      <a:r>
                        <a:rPr lang="en-GB" sz="750" dirty="0">
                          <a:solidFill>
                            <a:sysClr val="windowText" lastClr="000000"/>
                          </a:solidFill>
                        </a:rPr>
                        <a:t>Beta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Mid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1m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Thin</a:t>
                      </a:r>
                      <a:r>
                        <a:rPr lang="en-GB" sz="750" baseline="0" dirty="0">
                          <a:solidFill>
                            <a:sysClr val="windowText" lastClr="000000"/>
                          </a:solidFill>
                        </a:rPr>
                        <a:t> Al</a:t>
                      </a:r>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8720718"/>
                  </a:ext>
                </a:extLst>
              </a:tr>
              <a:tr h="180616">
                <a:tc>
                  <a:txBody>
                    <a:bodyPr/>
                    <a:lstStyle/>
                    <a:p>
                      <a:r>
                        <a:rPr lang="en-GB" sz="750" dirty="0">
                          <a:solidFill>
                            <a:sysClr val="windowText" lastClr="000000"/>
                          </a:solidFill>
                        </a:rPr>
                        <a:t>gamma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EM radiation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1km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Lead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5095217"/>
                  </a:ext>
                </a:extLst>
              </a:tr>
            </a:tbl>
          </a:graphicData>
        </a:graphic>
      </p:graphicFrame>
      <p:pic>
        <p:nvPicPr>
          <p:cNvPr id="60" name="Picture 59">
            <a:extLst>
              <a:ext uri="{FF2B5EF4-FFF2-40B4-BE49-F238E27FC236}">
                <a16:creationId xmlns:a16="http://schemas.microsoft.com/office/drawing/2014/main" id="{3C8268FC-0C93-428A-92A7-EA434A66E3D4}"/>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32224"/>
          <a:stretch/>
        </p:blipFill>
        <p:spPr>
          <a:xfrm>
            <a:off x="4764955" y="5571150"/>
            <a:ext cx="1401190" cy="1205967"/>
          </a:xfrm>
          <a:prstGeom prst="rect">
            <a:avLst/>
          </a:prstGeom>
        </p:spPr>
      </p:pic>
      <p:sp>
        <p:nvSpPr>
          <p:cNvPr id="62" name="TextBox 61">
            <a:extLst>
              <a:ext uri="{FF2B5EF4-FFF2-40B4-BE49-F238E27FC236}">
                <a16:creationId xmlns:a16="http://schemas.microsoft.com/office/drawing/2014/main" id="{F0E46DD9-F46C-40F3-9A13-C8771A1D5027}"/>
              </a:ext>
            </a:extLst>
          </p:cNvPr>
          <p:cNvSpPr txBox="1"/>
          <p:nvPr/>
        </p:nvSpPr>
        <p:spPr>
          <a:xfrm>
            <a:off x="6277990" y="4700672"/>
            <a:ext cx="2801498" cy="135421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Radiation activity is measured in </a:t>
            </a:r>
            <a:r>
              <a:rPr lang="en-GB" sz="800" b="1" dirty="0">
                <a:sym typeface="Wingdings" panose="05000000000000000000" pitchFamily="2" charset="2"/>
              </a:rPr>
              <a:t>becquerels</a:t>
            </a:r>
            <a:r>
              <a:rPr lang="en-GB" sz="800" dirty="0">
                <a:sym typeface="Wingdings" panose="05000000000000000000" pitchFamily="2" charset="2"/>
              </a:rPr>
              <a:t> and detected by </a:t>
            </a:r>
            <a:r>
              <a:rPr lang="en-GB" sz="800" b="1" dirty="0">
                <a:sym typeface="Wingdings" panose="05000000000000000000" pitchFamily="2" charset="2"/>
              </a:rPr>
              <a:t>Geiger-Muller tube</a:t>
            </a:r>
          </a:p>
          <a:p>
            <a:endParaRPr lang="en-GB" sz="300" b="1" dirty="0">
              <a:sym typeface="Wingdings" panose="05000000000000000000" pitchFamily="2" charset="2"/>
            </a:endParaRPr>
          </a:p>
          <a:p>
            <a:r>
              <a:rPr lang="en-GB" sz="800" b="1" dirty="0">
                <a:sym typeface="Wingdings" panose="05000000000000000000" pitchFamily="2" charset="2"/>
              </a:rPr>
              <a:t>Half life </a:t>
            </a:r>
            <a:r>
              <a:rPr lang="en-GB" sz="800" dirty="0">
                <a:sym typeface="Wingdings" panose="05000000000000000000" pitchFamily="2" charset="2"/>
              </a:rPr>
              <a:t>– average time it takes for number of radioactive nuclei in a sample to halve</a:t>
            </a:r>
          </a:p>
          <a:p>
            <a:endParaRPr lang="en-GB" sz="300" dirty="0">
              <a:sym typeface="Wingdings" panose="05000000000000000000" pitchFamily="2" charset="2"/>
            </a:endParaRPr>
          </a:p>
          <a:p>
            <a:r>
              <a:rPr lang="en-GB" sz="800" b="1" dirty="0">
                <a:sym typeface="Wingdings" panose="05000000000000000000" pitchFamily="2" charset="2"/>
              </a:rPr>
              <a:t>Contamination</a:t>
            </a:r>
            <a:r>
              <a:rPr lang="en-GB" sz="800" dirty="0">
                <a:sym typeface="Wingdings" panose="05000000000000000000" pitchFamily="2" charset="2"/>
              </a:rPr>
              <a:t> is unwanted presence of radioactive atoms. Suitable precautions include tongs, lead shields and limited exposure</a:t>
            </a:r>
          </a:p>
          <a:p>
            <a:endParaRPr lang="en-GB" sz="300" dirty="0">
              <a:sym typeface="Wingdings" panose="05000000000000000000" pitchFamily="2" charset="2"/>
            </a:endParaRPr>
          </a:p>
          <a:p>
            <a:r>
              <a:rPr lang="en-GB" sz="800" b="1" dirty="0">
                <a:sym typeface="Wingdings" panose="05000000000000000000" pitchFamily="2" charset="2"/>
              </a:rPr>
              <a:t>Irradiation</a:t>
            </a:r>
            <a:r>
              <a:rPr lang="en-GB" sz="800" dirty="0">
                <a:sym typeface="Wingdings" panose="05000000000000000000" pitchFamily="2" charset="2"/>
              </a:rPr>
              <a:t> is exposing an object to nuclear radiation but it does not become radioactive – e.g. to sterilise fruit</a:t>
            </a:r>
          </a:p>
        </p:txBody>
      </p:sp>
      <p:sp>
        <p:nvSpPr>
          <p:cNvPr id="63" name="TextBox 62">
            <a:extLst>
              <a:ext uri="{FF2B5EF4-FFF2-40B4-BE49-F238E27FC236}">
                <a16:creationId xmlns:a16="http://schemas.microsoft.com/office/drawing/2014/main" id="{F370A9FE-3B95-44FB-94A4-4B8D4F883DF1}"/>
              </a:ext>
            </a:extLst>
          </p:cNvPr>
          <p:cNvSpPr txBox="1"/>
          <p:nvPr/>
        </p:nvSpPr>
        <p:spPr>
          <a:xfrm>
            <a:off x="6277991" y="2739420"/>
            <a:ext cx="2801498"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Alpha Scattering experiments</a:t>
            </a:r>
          </a:p>
          <a:p>
            <a:r>
              <a:rPr lang="en-GB" sz="800" dirty="0">
                <a:sym typeface="Wingdings" panose="05000000000000000000" pitchFamily="2" charset="2"/>
              </a:rPr>
              <a:t>Positive particles shot through gold atoms. Most of the particles went straight through so atom not solid and mostly empty space (plum pudding wrong). Some positive particles deflected by the small positive nuclei in the centre (nuclear model correct)</a:t>
            </a:r>
          </a:p>
        </p:txBody>
      </p:sp>
      <p:sp>
        <p:nvSpPr>
          <p:cNvPr id="64" name="TextBox 63">
            <a:extLst>
              <a:ext uri="{FF2B5EF4-FFF2-40B4-BE49-F238E27FC236}">
                <a16:creationId xmlns:a16="http://schemas.microsoft.com/office/drawing/2014/main" id="{139D3B9C-F18B-4192-A216-0752DE37A62B}"/>
              </a:ext>
            </a:extLst>
          </p:cNvPr>
          <p:cNvSpPr txBox="1"/>
          <p:nvPr/>
        </p:nvSpPr>
        <p:spPr>
          <a:xfrm>
            <a:off x="6261302" y="6094558"/>
            <a:ext cx="2801498"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Alpha decay -  mass number -4, atomic number -2 (more –</a:t>
            </a:r>
            <a:r>
              <a:rPr lang="en-GB" sz="800" dirty="0" err="1">
                <a:sym typeface="Wingdings" panose="05000000000000000000" pitchFamily="2" charset="2"/>
              </a:rPr>
              <a:t>ve</a:t>
            </a:r>
            <a:r>
              <a:rPr lang="en-GB" sz="800" dirty="0">
                <a:sym typeface="Wingdings" panose="05000000000000000000" pitchFamily="2" charset="2"/>
              </a:rPr>
              <a:t>)</a:t>
            </a:r>
          </a:p>
          <a:p>
            <a:r>
              <a:rPr lang="en-GB" sz="800" dirty="0">
                <a:sym typeface="Wingdings" panose="05000000000000000000" pitchFamily="2" charset="2"/>
              </a:rPr>
              <a:t>Beta decay – atomic number +1 (more positive)</a:t>
            </a:r>
          </a:p>
        </p:txBody>
      </p:sp>
      <p:pic>
        <p:nvPicPr>
          <p:cNvPr id="65" name="Picture 64">
            <a:extLst>
              <a:ext uri="{FF2B5EF4-FFF2-40B4-BE49-F238E27FC236}">
                <a16:creationId xmlns:a16="http://schemas.microsoft.com/office/drawing/2014/main" id="{86522AF1-B17A-42F2-AFBF-4600E710422C}"/>
              </a:ext>
            </a:extLst>
          </p:cNvPr>
          <p:cNvPicPr/>
          <p:nvPr/>
        </p:nvPicPr>
        <p:blipFill>
          <a:blip r:embed="rId9">
            <a:extLst>
              <a:ext uri="{28A0092B-C50C-407E-A947-70E740481C1C}">
                <a14:useLocalDpi xmlns:a14="http://schemas.microsoft.com/office/drawing/2010/main" val="0"/>
              </a:ext>
            </a:extLst>
          </a:blip>
          <a:stretch>
            <a:fillRect/>
          </a:stretch>
        </p:blipFill>
        <p:spPr>
          <a:xfrm>
            <a:off x="6261302" y="6507885"/>
            <a:ext cx="1263448" cy="269232"/>
          </a:xfrm>
          <a:prstGeom prst="rect">
            <a:avLst/>
          </a:prstGeom>
        </p:spPr>
      </p:pic>
      <p:pic>
        <p:nvPicPr>
          <p:cNvPr id="66" name="Picture 65">
            <a:extLst>
              <a:ext uri="{FF2B5EF4-FFF2-40B4-BE49-F238E27FC236}">
                <a16:creationId xmlns:a16="http://schemas.microsoft.com/office/drawing/2014/main" id="{E7F5D851-3FB6-4E7E-BE28-66099B90A063}"/>
              </a:ext>
            </a:extLst>
          </p:cNvPr>
          <p:cNvPicPr/>
          <p:nvPr/>
        </p:nvPicPr>
        <p:blipFill>
          <a:blip r:embed="rId10">
            <a:extLst>
              <a:ext uri="{28A0092B-C50C-407E-A947-70E740481C1C}">
                <a14:useLocalDpi xmlns:a14="http://schemas.microsoft.com/office/drawing/2010/main" val="0"/>
              </a:ext>
            </a:extLst>
          </a:blip>
          <a:stretch>
            <a:fillRect/>
          </a:stretch>
        </p:blipFill>
        <p:spPr>
          <a:xfrm>
            <a:off x="7661314" y="6553897"/>
            <a:ext cx="1383505" cy="201397"/>
          </a:xfrm>
          <a:prstGeom prst="rect">
            <a:avLst/>
          </a:prstGeom>
        </p:spPr>
      </p:pic>
    </p:spTree>
    <p:extLst>
      <p:ext uri="{BB962C8B-B14F-4D97-AF65-F5344CB8AC3E}">
        <p14:creationId xmlns:p14="http://schemas.microsoft.com/office/powerpoint/2010/main" val="338203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2640179"/>
              </p:ext>
            </p:extLst>
          </p:nvPr>
        </p:nvGraphicFramePr>
        <p:xfrm>
          <a:off x="43864" y="3605414"/>
          <a:ext cx="1059150" cy="3169913"/>
        </p:xfrm>
        <a:graphic>
          <a:graphicData uri="http://schemas.openxmlformats.org/drawingml/2006/table">
            <a:tbl>
              <a:tblPr firstRow="1" bandRow="1">
                <a:tableStyleId>{5C22544A-7EE6-4342-B048-85BDC9FD1C3A}</a:tableStyleId>
              </a:tblPr>
              <a:tblGrid>
                <a:gridCol w="655969">
                  <a:extLst>
                    <a:ext uri="{9D8B030D-6E8A-4147-A177-3AD203B41FA5}">
                      <a16:colId xmlns:a16="http://schemas.microsoft.com/office/drawing/2014/main" val="1946657116"/>
                    </a:ext>
                  </a:extLst>
                </a:gridCol>
                <a:gridCol w="403181">
                  <a:extLst>
                    <a:ext uri="{9D8B030D-6E8A-4147-A177-3AD203B41FA5}">
                      <a16:colId xmlns:a16="http://schemas.microsoft.com/office/drawing/2014/main" val="2396140395"/>
                    </a:ext>
                  </a:extLst>
                </a:gridCol>
              </a:tblGrid>
              <a:tr h="174171">
                <a:tc>
                  <a:txBody>
                    <a:bodyPr/>
                    <a:lstStyle/>
                    <a:p>
                      <a:r>
                        <a:rPr lang="en-GB" sz="700" b="0" dirty="0">
                          <a:solidFill>
                            <a:sysClr val="windowText" lastClr="000000"/>
                          </a:solidFill>
                        </a:rPr>
                        <a:t>Energy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b="0" dirty="0">
                          <a:solidFill>
                            <a:sysClr val="windowText" lastClr="000000"/>
                          </a:solidFill>
                        </a:rPr>
                        <a:t>J</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2122116"/>
                  </a:ext>
                </a:extLst>
              </a:tr>
              <a:tr h="174171">
                <a:tc>
                  <a:txBody>
                    <a:bodyPr/>
                    <a:lstStyle/>
                    <a:p>
                      <a:r>
                        <a:rPr lang="en-GB" sz="700" dirty="0">
                          <a:solidFill>
                            <a:sysClr val="windowText" lastClr="000000"/>
                          </a:solidFill>
                        </a:rPr>
                        <a:t>Work done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J</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6613693"/>
                  </a:ext>
                </a:extLst>
              </a:tr>
              <a:tr h="174171">
                <a:tc>
                  <a:txBody>
                    <a:bodyPr/>
                    <a:lstStyle/>
                    <a:p>
                      <a:r>
                        <a:rPr lang="en-GB" sz="700" dirty="0">
                          <a:solidFill>
                            <a:sysClr val="windowText" lastClr="000000"/>
                          </a:solidFill>
                        </a:rPr>
                        <a:t>Latent heat energy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J</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9900013"/>
                  </a:ext>
                </a:extLst>
              </a:tr>
              <a:tr h="174171">
                <a:tc>
                  <a:txBody>
                    <a:bodyPr/>
                    <a:lstStyle/>
                    <a:p>
                      <a:r>
                        <a:rPr lang="en-GB" sz="700" dirty="0">
                          <a:solidFill>
                            <a:sysClr val="windowText" lastClr="000000"/>
                          </a:solidFill>
                        </a:rPr>
                        <a:t>Mass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Kg</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4439033"/>
                  </a:ext>
                </a:extLst>
              </a:tr>
              <a:tr h="174171">
                <a:tc>
                  <a:txBody>
                    <a:bodyPr/>
                    <a:lstStyle/>
                    <a:p>
                      <a:r>
                        <a:rPr lang="en-GB" sz="700" dirty="0">
                          <a:solidFill>
                            <a:sysClr val="windowText" lastClr="000000"/>
                          </a:solidFill>
                        </a:rPr>
                        <a:t>Spring constant</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N/m</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69348286"/>
                  </a:ext>
                </a:extLst>
              </a:tr>
              <a:tr h="174171">
                <a:tc>
                  <a:txBody>
                    <a:bodyPr/>
                    <a:lstStyle/>
                    <a:p>
                      <a:r>
                        <a:rPr lang="en-GB" sz="700" dirty="0">
                          <a:solidFill>
                            <a:sysClr val="windowText" lastClr="000000"/>
                          </a:solidFill>
                        </a:rPr>
                        <a:t>Gravity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N/Kg</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9406246"/>
                  </a:ext>
                </a:extLst>
              </a:tr>
              <a:tr h="174171">
                <a:tc>
                  <a:txBody>
                    <a:bodyPr/>
                    <a:lstStyle/>
                    <a:p>
                      <a:r>
                        <a:rPr lang="en-GB" sz="700" dirty="0">
                          <a:solidFill>
                            <a:sysClr val="windowText" lastClr="000000"/>
                          </a:solidFill>
                        </a:rPr>
                        <a:t>SHC</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t>J/</a:t>
                      </a:r>
                      <a:r>
                        <a:rPr lang="en-GB" sz="700" dirty="0" err="1"/>
                        <a:t>Kg</a:t>
                      </a:r>
                      <a:r>
                        <a:rPr lang="en-GB" sz="700" baseline="30000" dirty="0" err="1">
                          <a:sym typeface="Wingdings" panose="05000000000000000000" pitchFamily="2" charset="2"/>
                        </a:rPr>
                        <a:t>o</a:t>
                      </a:r>
                      <a:r>
                        <a:rPr lang="en-GB" sz="700" dirty="0" err="1">
                          <a:sym typeface="Wingdings" panose="05000000000000000000" pitchFamily="2" charset="2"/>
                        </a:rPr>
                        <a:t>C</a:t>
                      </a:r>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327349"/>
                  </a:ext>
                </a:extLst>
              </a:tr>
              <a:tr h="174171">
                <a:tc>
                  <a:txBody>
                    <a:bodyPr/>
                    <a:lstStyle/>
                    <a:p>
                      <a:r>
                        <a:rPr lang="en-GB" sz="700" dirty="0">
                          <a:solidFill>
                            <a:sysClr val="windowText" lastClr="000000"/>
                          </a:solidFill>
                        </a:rPr>
                        <a:t>Density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rPr>
                        <a:t>Kg/m</a:t>
                      </a:r>
                      <a:r>
                        <a:rPr lang="en-GB" sz="700" baseline="30000" dirty="0">
                          <a:solidFill>
                            <a:sysClr val="windowText" lastClr="000000"/>
                          </a:solidFill>
                          <a:sym typeface="Wingdings" panose="05000000000000000000" pitchFamily="2" charset="2"/>
                        </a:rPr>
                        <a:t>3</a:t>
                      </a:r>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4698197"/>
                  </a:ext>
                </a:extLst>
              </a:tr>
              <a:tr h="174171">
                <a:tc>
                  <a:txBody>
                    <a:bodyPr/>
                    <a:lstStyle/>
                    <a:p>
                      <a:r>
                        <a:rPr lang="en-GB" sz="700" dirty="0">
                          <a:solidFill>
                            <a:sysClr val="windowText" lastClr="000000"/>
                          </a:solidFill>
                        </a:rPr>
                        <a:t>Volume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m</a:t>
                      </a:r>
                      <a:r>
                        <a:rPr lang="en-GB" sz="700" baseline="30000" dirty="0">
                          <a:solidFill>
                            <a:sysClr val="windowText" lastClr="000000"/>
                          </a:solidFill>
                          <a:sym typeface="Wingdings" panose="05000000000000000000" pitchFamily="2" charset="2"/>
                        </a:rPr>
                        <a:t>3</a:t>
                      </a:r>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7855721"/>
                  </a:ext>
                </a:extLst>
              </a:tr>
              <a:tr h="174171">
                <a:tc>
                  <a:txBody>
                    <a:bodyPr/>
                    <a:lstStyle/>
                    <a:p>
                      <a:r>
                        <a:rPr lang="en-GB" sz="700" dirty="0">
                          <a:solidFill>
                            <a:sysClr val="windowText" lastClr="000000"/>
                          </a:solidFill>
                        </a:rPr>
                        <a:t>Radiation</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err="1">
                          <a:solidFill>
                            <a:sysClr val="windowText" lastClr="000000"/>
                          </a:solidFill>
                        </a:rPr>
                        <a:t>Bc</a:t>
                      </a:r>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06118806"/>
                  </a:ext>
                </a:extLst>
              </a:tr>
              <a:tr h="174171">
                <a:tc>
                  <a:txBody>
                    <a:bodyPr/>
                    <a:lstStyle/>
                    <a:p>
                      <a:r>
                        <a:rPr lang="en-GB" sz="700" dirty="0">
                          <a:solidFill>
                            <a:sysClr val="windowText" lastClr="000000"/>
                          </a:solidFill>
                        </a:rPr>
                        <a:t>Current</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A</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0530517"/>
                  </a:ext>
                </a:extLst>
              </a:tr>
              <a:tr h="174171">
                <a:tc>
                  <a:txBody>
                    <a:bodyPr/>
                    <a:lstStyle/>
                    <a:p>
                      <a:r>
                        <a:rPr lang="en-GB" sz="700" dirty="0">
                          <a:solidFill>
                            <a:sysClr val="windowText" lastClr="000000"/>
                          </a:solidFill>
                        </a:rPr>
                        <a:t>Charge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c</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9983770"/>
                  </a:ext>
                </a:extLst>
              </a:tr>
              <a:tr h="174171">
                <a:tc>
                  <a:txBody>
                    <a:bodyPr/>
                    <a:lstStyle/>
                    <a:p>
                      <a:r>
                        <a:rPr lang="en-GB" sz="700" dirty="0">
                          <a:solidFill>
                            <a:sysClr val="windowText" lastClr="000000"/>
                          </a:solidFill>
                        </a:rPr>
                        <a:t>Time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9334199"/>
                  </a:ext>
                </a:extLst>
              </a:tr>
              <a:tr h="174171">
                <a:tc>
                  <a:txBody>
                    <a:bodyPr/>
                    <a:lstStyle/>
                    <a:p>
                      <a:r>
                        <a:rPr lang="en-GB" sz="700" dirty="0">
                          <a:solidFill>
                            <a:sysClr val="windowText" lastClr="000000"/>
                          </a:solidFill>
                        </a:rPr>
                        <a:t>Potential Diff</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v</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9168707"/>
                  </a:ext>
                </a:extLst>
              </a:tr>
              <a:tr h="174171">
                <a:tc>
                  <a:txBody>
                    <a:bodyPr/>
                    <a:lstStyle/>
                    <a:p>
                      <a:r>
                        <a:rPr lang="en-GB" sz="700" dirty="0">
                          <a:solidFill>
                            <a:sysClr val="windowText" lastClr="000000"/>
                          </a:solidFill>
                        </a:rPr>
                        <a:t>Resistance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9826028"/>
                  </a:ext>
                </a:extLst>
              </a:tr>
              <a:tr h="174171">
                <a:tc>
                  <a:txBody>
                    <a:bodyPr/>
                    <a:lstStyle/>
                    <a:p>
                      <a:r>
                        <a:rPr lang="en-GB" sz="700" dirty="0">
                          <a:solidFill>
                            <a:sysClr val="windowText" lastClr="000000"/>
                          </a:solidFill>
                        </a:rPr>
                        <a:t>Frequency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Hz</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43428129"/>
                  </a:ext>
                </a:extLst>
              </a:tr>
              <a:tr h="174171">
                <a:tc>
                  <a:txBody>
                    <a:bodyPr/>
                    <a:lstStyle/>
                    <a:p>
                      <a:r>
                        <a:rPr lang="en-GB" sz="700" dirty="0">
                          <a:solidFill>
                            <a:sysClr val="windowText" lastClr="000000"/>
                          </a:solidFill>
                        </a:rPr>
                        <a:t>Power</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dirty="0">
                          <a:solidFill>
                            <a:sysClr val="windowText" lastClr="000000"/>
                          </a:solidFill>
                        </a:rPr>
                        <a:t>W</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5723446"/>
                  </a:ext>
                </a:extLst>
              </a:tr>
            </a:tbl>
          </a:graphicData>
        </a:graphic>
      </p:graphicFrame>
      <p:sp>
        <p:nvSpPr>
          <p:cNvPr id="20" name="TextBox 19"/>
          <p:cNvSpPr txBox="1"/>
          <p:nvPr/>
        </p:nvSpPr>
        <p:spPr>
          <a:xfrm>
            <a:off x="1209759" y="40833"/>
            <a:ext cx="3306614" cy="283154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800" b="1" dirty="0"/>
              <a:t>charge fl­ow = current × time                 </a:t>
            </a:r>
            <a:r>
              <a:rPr lang="en-GB" sz="800" b="1" dirty="0"/>
              <a:t>PD = current x resistance </a:t>
            </a:r>
          </a:p>
          <a:p>
            <a:r>
              <a:rPr lang="en-GB" sz="800" b="1" dirty="0"/>
              <a:t>T</a:t>
            </a:r>
            <a:r>
              <a:rPr lang="en-GB" sz="800" dirty="0"/>
              <a:t>he greater the </a:t>
            </a:r>
            <a:r>
              <a:rPr lang="en-GB" sz="800" b="1" dirty="0"/>
              <a:t>resistance</a:t>
            </a:r>
            <a:r>
              <a:rPr lang="en-GB" sz="800" dirty="0"/>
              <a:t> the smaller the current</a:t>
            </a:r>
          </a:p>
          <a:p>
            <a:endParaRPr lang="en-GB" sz="800" dirty="0"/>
          </a:p>
          <a:p>
            <a:r>
              <a:rPr lang="en-GB" sz="800" dirty="0"/>
              <a:t>Current through a </a:t>
            </a:r>
            <a:r>
              <a:rPr lang="en-GB" sz="800" b="1" dirty="0" err="1"/>
              <a:t>ohmic</a:t>
            </a:r>
            <a:r>
              <a:rPr lang="en-GB" sz="800" b="1" dirty="0"/>
              <a:t> conductor resistor </a:t>
            </a:r>
            <a:r>
              <a:rPr lang="en-GB" sz="800" dirty="0"/>
              <a:t>is </a:t>
            </a:r>
          </a:p>
          <a:p>
            <a:r>
              <a:rPr lang="en-GB" sz="800" b="1" dirty="0"/>
              <a:t>directly proportional </a:t>
            </a:r>
            <a:r>
              <a:rPr lang="en-GB" sz="800" dirty="0"/>
              <a:t>to PD if temperature constant</a:t>
            </a:r>
          </a:p>
          <a:p>
            <a:endParaRPr lang="en-GB" sz="300" dirty="0"/>
          </a:p>
          <a:p>
            <a:r>
              <a:rPr lang="en-GB" sz="800" dirty="0"/>
              <a:t>In a </a:t>
            </a:r>
            <a:r>
              <a:rPr lang="en-GB" sz="800" b="1" dirty="0"/>
              <a:t>filament lamp</a:t>
            </a:r>
            <a:r>
              <a:rPr lang="en-GB" sz="800" dirty="0"/>
              <a:t>, the increase in temperature</a:t>
            </a:r>
          </a:p>
          <a:p>
            <a:r>
              <a:rPr lang="en-GB" sz="800" dirty="0"/>
              <a:t>increases kinetic energy of metal ions in the wire </a:t>
            </a:r>
          </a:p>
          <a:p>
            <a:r>
              <a:rPr lang="en-GB" sz="800" dirty="0"/>
              <a:t>and so resistance increases</a:t>
            </a:r>
          </a:p>
          <a:p>
            <a:endParaRPr lang="en-GB" sz="300" dirty="0"/>
          </a:p>
          <a:p>
            <a:r>
              <a:rPr lang="en-GB" sz="800" dirty="0"/>
              <a:t>In a </a:t>
            </a:r>
            <a:r>
              <a:rPr lang="en-GB" sz="800" b="1" dirty="0"/>
              <a:t>diode</a:t>
            </a:r>
            <a:r>
              <a:rPr lang="en-GB" sz="800" dirty="0"/>
              <a:t> the resistance is very high in one direction</a:t>
            </a:r>
          </a:p>
          <a:p>
            <a:endParaRPr lang="en-GB" sz="500" dirty="0"/>
          </a:p>
          <a:p>
            <a:r>
              <a:rPr lang="en-GB" sz="800" b="1" dirty="0"/>
              <a:t>LDR</a:t>
            </a:r>
            <a:r>
              <a:rPr lang="en-GB" sz="800" dirty="0"/>
              <a:t>: Resistance decreases as light intensity increases – </a:t>
            </a:r>
          </a:p>
          <a:p>
            <a:r>
              <a:rPr lang="en-GB" sz="800" dirty="0"/>
              <a:t>e.g. in camera – light level low the shutter stays open for longer</a:t>
            </a:r>
          </a:p>
          <a:p>
            <a:endParaRPr lang="en-GB" sz="400" dirty="0"/>
          </a:p>
          <a:p>
            <a:r>
              <a:rPr lang="en-GB" sz="800" b="1" dirty="0"/>
              <a:t>Thermistor</a:t>
            </a:r>
            <a:r>
              <a:rPr lang="en-GB" sz="800" dirty="0"/>
              <a:t>: Resistance decreases as temperature increases e.g. thermostat</a:t>
            </a:r>
          </a:p>
          <a:p>
            <a:endParaRPr lang="en-GB" sz="300" dirty="0"/>
          </a:p>
          <a:p>
            <a:r>
              <a:rPr lang="en-GB" sz="800" b="1" dirty="0"/>
              <a:t>Series circuit: </a:t>
            </a:r>
            <a:r>
              <a:rPr lang="en-GB" sz="800" dirty="0"/>
              <a:t>add up each component resistance = total resistance</a:t>
            </a:r>
          </a:p>
          <a:p>
            <a:r>
              <a:rPr lang="en-US" sz="800" b="1" dirty="0" err="1"/>
              <a:t>R</a:t>
            </a:r>
            <a:r>
              <a:rPr lang="en-US" sz="800" b="1" baseline="-25000" dirty="0" err="1"/>
              <a:t>total</a:t>
            </a:r>
            <a:r>
              <a:rPr lang="en-US" sz="800" b="1" dirty="0"/>
              <a:t> = R1 + R2</a:t>
            </a:r>
            <a:r>
              <a:rPr lang="en-US" sz="800" dirty="0"/>
              <a:t> </a:t>
            </a:r>
            <a:r>
              <a:rPr lang="en-GB" sz="800" dirty="0"/>
              <a:t> - current is same for every component, PD is shared</a:t>
            </a:r>
          </a:p>
          <a:p>
            <a:endParaRPr lang="en-GB" sz="800" dirty="0"/>
          </a:p>
          <a:p>
            <a:r>
              <a:rPr lang="en-GB" sz="800" b="1" dirty="0"/>
              <a:t>Parallel circuit: </a:t>
            </a:r>
            <a:r>
              <a:rPr lang="en-GB" sz="800" dirty="0"/>
              <a:t>PD  is the same for every component ,add up each component current = total current</a:t>
            </a:r>
          </a:p>
          <a:p>
            <a:endParaRPr lang="en-GB" sz="800" dirty="0"/>
          </a:p>
          <a:p>
            <a:r>
              <a:rPr lang="en-US" sz="800" dirty="0"/>
              <a:t>Adding resistors in series </a:t>
            </a:r>
            <a:r>
              <a:rPr lang="en-US" sz="800" b="1" dirty="0"/>
              <a:t>increases</a:t>
            </a:r>
            <a:r>
              <a:rPr lang="en-US" sz="800" dirty="0"/>
              <a:t> the total resistance whilst adding resistors in parallel </a:t>
            </a:r>
            <a:r>
              <a:rPr lang="en-US" sz="800" b="1" dirty="0"/>
              <a:t>decreases</a:t>
            </a:r>
            <a:r>
              <a:rPr lang="en-US" sz="800" dirty="0"/>
              <a:t> the total resistance</a:t>
            </a:r>
            <a:endParaRPr lang="en-GB" sz="800" dirty="0"/>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69998" t="4209" r="7470" b="-3690"/>
          <a:stretch/>
        </p:blipFill>
        <p:spPr>
          <a:xfrm>
            <a:off x="3960446" y="979116"/>
            <a:ext cx="480706" cy="558676"/>
          </a:xfrm>
          <a:prstGeom prst="rect">
            <a:avLst/>
          </a:prstGeom>
        </p:spPr>
      </p:pic>
      <p:pic>
        <p:nvPicPr>
          <p:cNvPr id="27" name="Picture 26"/>
          <p:cNvPicPr>
            <a:picLocks noChangeAspect="1"/>
          </p:cNvPicPr>
          <p:nvPr/>
        </p:nvPicPr>
        <p:blipFill rotWithShape="1">
          <a:blip r:embed="rId2" cstate="hqprint">
            <a:extLst>
              <a:ext uri="{28A0092B-C50C-407E-A947-70E740481C1C}">
                <a14:useLocalDpi xmlns:a14="http://schemas.microsoft.com/office/drawing/2010/main" val="0"/>
              </a:ext>
            </a:extLst>
          </a:blip>
          <a:srcRect t="1" r="75753" b="4884"/>
          <a:stretch/>
        </p:blipFill>
        <p:spPr>
          <a:xfrm>
            <a:off x="4018573" y="84643"/>
            <a:ext cx="459910" cy="474889"/>
          </a:xfrm>
          <a:prstGeom prst="rect">
            <a:avLst/>
          </a:prstGeom>
        </p:spPr>
      </p:pic>
      <p:pic>
        <p:nvPicPr>
          <p:cNvPr id="28" name="Picture 27"/>
          <p:cNvPicPr>
            <a:picLocks noChangeAspect="1"/>
          </p:cNvPicPr>
          <p:nvPr/>
        </p:nvPicPr>
        <p:blipFill rotWithShape="1">
          <a:blip r:embed="rId2" cstate="hqprint">
            <a:extLst>
              <a:ext uri="{28A0092B-C50C-407E-A947-70E740481C1C}">
                <a14:useLocalDpi xmlns:a14="http://schemas.microsoft.com/office/drawing/2010/main" val="0"/>
              </a:ext>
            </a:extLst>
          </a:blip>
          <a:srcRect l="33227" t="6733" r="42099" b="5848"/>
          <a:stretch/>
        </p:blipFill>
        <p:spPr>
          <a:xfrm>
            <a:off x="3685382" y="550178"/>
            <a:ext cx="459910" cy="428937"/>
          </a:xfrm>
          <a:prstGeom prst="rect">
            <a:avLst/>
          </a:prstGeom>
        </p:spPr>
      </p:pic>
      <p:pic>
        <p:nvPicPr>
          <p:cNvPr id="13" name="Picture 1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2275" y="6259399"/>
            <a:ext cx="146011" cy="146011"/>
          </a:xfrm>
          <a:prstGeom prst="rect">
            <a:avLst/>
          </a:prstGeom>
        </p:spPr>
      </p:pic>
      <p:sp>
        <p:nvSpPr>
          <p:cNvPr id="30" name="TextBox 29"/>
          <p:cNvSpPr txBox="1"/>
          <p:nvPr/>
        </p:nvSpPr>
        <p:spPr>
          <a:xfrm>
            <a:off x="1209757" y="2964858"/>
            <a:ext cx="3298415" cy="115416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t>Household electric: </a:t>
            </a:r>
            <a:r>
              <a:rPr lang="en-GB" sz="800" dirty="0"/>
              <a:t> DC (cells and batteries) current in one direction</a:t>
            </a:r>
          </a:p>
          <a:p>
            <a:r>
              <a:rPr lang="en-GB" sz="800" dirty="0"/>
              <a:t>AC alternates (Mains). In the UK it has a frequency of 50 cycles per second</a:t>
            </a:r>
          </a:p>
          <a:p>
            <a:r>
              <a:rPr lang="en-GB" sz="800" dirty="0"/>
              <a:t>(</a:t>
            </a:r>
            <a:r>
              <a:rPr lang="en-GB" sz="800" b="1" dirty="0"/>
              <a:t>50 Hz</a:t>
            </a:r>
            <a:r>
              <a:rPr lang="en-GB" sz="800" dirty="0"/>
              <a:t>) and is about </a:t>
            </a:r>
            <a:r>
              <a:rPr lang="en-GB" sz="800" b="1" dirty="0"/>
              <a:t>230 V</a:t>
            </a:r>
          </a:p>
          <a:p>
            <a:endParaRPr lang="en-GB" sz="400" b="1" dirty="0"/>
          </a:p>
          <a:p>
            <a:r>
              <a:rPr lang="en-GB" sz="800" b="1" dirty="0"/>
              <a:t>3 core cable: </a:t>
            </a:r>
            <a:r>
              <a:rPr lang="en-GB" sz="800" dirty="0"/>
              <a:t>Blue  – Neutral, Brown – live,  stripes – Earth</a:t>
            </a:r>
          </a:p>
          <a:p>
            <a:r>
              <a:rPr lang="en-US" sz="800" dirty="0"/>
              <a:t>The live wire carries the </a:t>
            </a:r>
            <a:r>
              <a:rPr lang="en-US" sz="800" b="1" dirty="0"/>
              <a:t>alternating potential difference </a:t>
            </a:r>
            <a:r>
              <a:rPr lang="en-US" sz="800" dirty="0"/>
              <a:t>from the supply (230V). The neutral wire </a:t>
            </a:r>
            <a:r>
              <a:rPr lang="en-US" sz="800" b="1" dirty="0"/>
              <a:t>completes the circuit</a:t>
            </a:r>
            <a:r>
              <a:rPr lang="en-US" sz="800" dirty="0"/>
              <a:t>. The earth wire is a </a:t>
            </a:r>
            <a:r>
              <a:rPr lang="en-US" sz="800" b="1" dirty="0"/>
              <a:t>safety wire </a:t>
            </a:r>
            <a:r>
              <a:rPr lang="en-US" sz="800" dirty="0"/>
              <a:t>to stop the appliance becoming live (0V)</a:t>
            </a:r>
          </a:p>
          <a:p>
            <a:r>
              <a:rPr lang="en-US" sz="800" dirty="0"/>
              <a:t>If live and earth connect it is dangerous due to surge of current</a:t>
            </a:r>
            <a:endParaRPr lang="en-GB" sz="750" b="1" dirty="0"/>
          </a:p>
        </p:txBody>
      </p:sp>
      <p:sp>
        <p:nvSpPr>
          <p:cNvPr id="43" name="TextBox 42"/>
          <p:cNvSpPr txBox="1"/>
          <p:nvPr/>
        </p:nvSpPr>
        <p:spPr>
          <a:xfrm>
            <a:off x="1209758" y="4225097"/>
            <a:ext cx="3287395" cy="107721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t>Power = current x PD</a:t>
            </a:r>
          </a:p>
          <a:p>
            <a:r>
              <a:rPr lang="en-GB" sz="800" b="1" dirty="0"/>
              <a:t>Power = </a:t>
            </a:r>
            <a:r>
              <a:rPr lang="en-US" sz="800" b="1" dirty="0"/>
              <a:t>current</a:t>
            </a:r>
            <a:r>
              <a:rPr lang="en-GB" sz="800" b="1" baseline="30000" dirty="0"/>
              <a:t>2</a:t>
            </a:r>
            <a:r>
              <a:rPr lang="en-US" sz="800" b="1" dirty="0"/>
              <a:t>  × resistance</a:t>
            </a:r>
          </a:p>
          <a:p>
            <a:endParaRPr lang="en-US" sz="800" b="1" dirty="0"/>
          </a:p>
          <a:p>
            <a:r>
              <a:rPr lang="en-US" sz="800" dirty="0"/>
              <a:t>The amount of energy an appliance transfers can be calculated by;</a:t>
            </a:r>
          </a:p>
          <a:p>
            <a:r>
              <a:rPr lang="en-GB" sz="800" b="1" dirty="0"/>
              <a:t>Power = energy transfer/ time   </a:t>
            </a:r>
          </a:p>
          <a:p>
            <a:r>
              <a:rPr lang="en-US" sz="800" b="1" dirty="0"/>
              <a:t>energy transferred = charge flow  × potential difference</a:t>
            </a:r>
          </a:p>
          <a:p>
            <a:r>
              <a:rPr lang="en-US" sz="800" dirty="0"/>
              <a:t> The greater the power rating the larger the change in energy stores</a:t>
            </a:r>
          </a:p>
          <a:p>
            <a:r>
              <a:rPr lang="en-US" sz="800" dirty="0"/>
              <a:t>e.g.  High powered hair dryer will be louder and hotter</a:t>
            </a:r>
            <a:endParaRPr lang="en-GB" sz="800" dirty="0"/>
          </a:p>
        </p:txBody>
      </p:sp>
      <p:pic>
        <p:nvPicPr>
          <p:cNvPr id="2050" name="Picture 2" descr="Image result for electronic components symbols gcse">
            <a:extLst>
              <a:ext uri="{FF2B5EF4-FFF2-40B4-BE49-F238E27FC236}">
                <a16:creationId xmlns:a16="http://schemas.microsoft.com/office/drawing/2014/main" id="{62824E7F-44AC-42D7-BC24-D54E2924B5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5132"/>
          <a:stretch/>
        </p:blipFill>
        <p:spPr bwMode="auto">
          <a:xfrm>
            <a:off x="50409" y="0"/>
            <a:ext cx="1052605" cy="1735488"/>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Image result for electronic components symbols gcse">
            <a:extLst>
              <a:ext uri="{FF2B5EF4-FFF2-40B4-BE49-F238E27FC236}">
                <a16:creationId xmlns:a16="http://schemas.microsoft.com/office/drawing/2014/main" id="{099EA4ED-116A-4576-BD4A-F7334CE2027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9586" r="-4454"/>
          <a:stretch/>
        </p:blipFill>
        <p:spPr bwMode="auto">
          <a:xfrm>
            <a:off x="-144863" y="1797312"/>
            <a:ext cx="1059149" cy="1746278"/>
          </a:xfrm>
          <a:prstGeom prst="rect">
            <a:avLst/>
          </a:prstGeom>
          <a:noFill/>
          <a:extLst>
            <a:ext uri="{909E8E84-426E-40DD-AFC4-6F175D3DCCD1}">
              <a14:hiddenFill xmlns:a14="http://schemas.microsoft.com/office/drawing/2010/main">
                <a:solidFill>
                  <a:srgbClr val="FFFFFF"/>
                </a:solidFill>
              </a14:hiddenFill>
            </a:ext>
          </a:extLst>
        </p:spPr>
      </p:pic>
      <p:sp>
        <p:nvSpPr>
          <p:cNvPr id="64" name="TextBox 63">
            <a:extLst>
              <a:ext uri="{FF2B5EF4-FFF2-40B4-BE49-F238E27FC236}">
                <a16:creationId xmlns:a16="http://schemas.microsoft.com/office/drawing/2014/main" id="{01BCAE3D-6DC9-4804-9818-B65364D2FB84}"/>
              </a:ext>
            </a:extLst>
          </p:cNvPr>
          <p:cNvSpPr txBox="1"/>
          <p:nvPr/>
        </p:nvSpPr>
        <p:spPr>
          <a:xfrm>
            <a:off x="1209758" y="5408393"/>
            <a:ext cx="3287396" cy="6001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t>National grid </a:t>
            </a:r>
            <a:r>
              <a:rPr lang="en-GB" sz="800" dirty="0"/>
              <a:t>is a system of cables and transformers linking power stations to consumers</a:t>
            </a:r>
          </a:p>
          <a:p>
            <a:endParaRPr lang="en-GB" sz="100" dirty="0"/>
          </a:p>
          <a:p>
            <a:r>
              <a:rPr lang="en-GB" sz="800" b="1" dirty="0"/>
              <a:t>Step up </a:t>
            </a:r>
            <a:r>
              <a:rPr lang="en-GB" sz="800" dirty="0"/>
              <a:t>– increase PD but lower current to reduce  heat energy transferred</a:t>
            </a:r>
          </a:p>
          <a:p>
            <a:r>
              <a:rPr lang="en-GB" sz="800" b="1" dirty="0"/>
              <a:t>Step down </a:t>
            </a:r>
            <a:r>
              <a:rPr lang="en-GB" sz="800" dirty="0"/>
              <a:t>– decrease PD to make is safe for domestic use</a:t>
            </a:r>
          </a:p>
        </p:txBody>
      </p:sp>
      <p:pic>
        <p:nvPicPr>
          <p:cNvPr id="2054" name="Picture 6" descr="Image result for national grid diagram">
            <a:extLst>
              <a:ext uri="{FF2B5EF4-FFF2-40B4-BE49-F238E27FC236}">
                <a16:creationId xmlns:a16="http://schemas.microsoft.com/office/drawing/2014/main" id="{0D03F608-C8EC-4B9B-AEF8-F5817E4025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9757" y="5991685"/>
            <a:ext cx="3118981" cy="827449"/>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4" descr="Image result for series and parallel">
            <a:extLst>
              <a:ext uri="{FF2B5EF4-FFF2-40B4-BE49-F238E27FC236}">
                <a16:creationId xmlns:a16="http://schemas.microsoft.com/office/drawing/2014/main" id="{0092466A-DE2A-4A80-8593-13A4FDC6C257}"/>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4716216" y="40833"/>
            <a:ext cx="1974069" cy="1098500"/>
          </a:xfrm>
          <a:prstGeom prst="rect">
            <a:avLst/>
          </a:prstGeom>
          <a:noFill/>
          <a:extLst>
            <a:ext uri="{909E8E84-426E-40DD-AFC4-6F175D3DCCD1}">
              <a14:hiddenFill xmlns:a14="http://schemas.microsoft.com/office/drawing/2010/main">
                <a:solidFill>
                  <a:srgbClr val="FFFFFF"/>
                </a:solidFill>
              </a14:hiddenFill>
            </a:ext>
          </a:extLst>
        </p:spPr>
      </p:pic>
      <p:sp>
        <p:nvSpPr>
          <p:cNvPr id="70" name="TextBox 69">
            <a:extLst>
              <a:ext uri="{FF2B5EF4-FFF2-40B4-BE49-F238E27FC236}">
                <a16:creationId xmlns:a16="http://schemas.microsoft.com/office/drawing/2014/main" id="{DF10953D-C728-40FD-B47B-A754C671F381}"/>
              </a:ext>
            </a:extLst>
          </p:cNvPr>
          <p:cNvSpPr txBox="1"/>
          <p:nvPr/>
        </p:nvSpPr>
        <p:spPr>
          <a:xfrm>
            <a:off x="4578546" y="2939260"/>
            <a:ext cx="4521590"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Random errors </a:t>
            </a:r>
            <a:r>
              <a:rPr lang="en-GB" sz="800" dirty="0">
                <a:sym typeface="Wingdings" panose="05000000000000000000" pitchFamily="2" charset="2"/>
              </a:rPr>
              <a:t>could include not starting and stopping the stopwatch at exactly correct time – remove anomaly and repeat</a:t>
            </a:r>
          </a:p>
          <a:p>
            <a:r>
              <a:rPr lang="en-GB" sz="800" b="1" dirty="0">
                <a:sym typeface="Wingdings" panose="05000000000000000000" pitchFamily="2" charset="2"/>
              </a:rPr>
              <a:t>Systematic errors</a:t>
            </a:r>
            <a:r>
              <a:rPr lang="en-GB" sz="800" dirty="0">
                <a:sym typeface="Wingdings" panose="05000000000000000000" pitchFamily="2" charset="2"/>
              </a:rPr>
              <a:t> is when the same error is made every time – whole experiment needs to be repeated</a:t>
            </a:r>
          </a:p>
          <a:p>
            <a:r>
              <a:rPr lang="en-GB" sz="800" b="1" dirty="0">
                <a:sym typeface="Wingdings" panose="05000000000000000000" pitchFamily="2" charset="2"/>
              </a:rPr>
              <a:t>Zero Error – </a:t>
            </a:r>
            <a:r>
              <a:rPr lang="en-GB" sz="800" dirty="0">
                <a:sym typeface="Wingdings" panose="05000000000000000000" pitchFamily="2" charset="2"/>
              </a:rPr>
              <a:t>Scales have a reading even if nothing is on them. You should restart scales or data logger or take away the error for each result</a:t>
            </a:r>
          </a:p>
        </p:txBody>
      </p:sp>
      <p:sp>
        <p:nvSpPr>
          <p:cNvPr id="72" name="TextBox 71">
            <a:extLst>
              <a:ext uri="{FF2B5EF4-FFF2-40B4-BE49-F238E27FC236}">
                <a16:creationId xmlns:a16="http://schemas.microsoft.com/office/drawing/2014/main" id="{AA3B7D36-FD0F-4641-8916-6A3C0D25C176}"/>
              </a:ext>
            </a:extLst>
          </p:cNvPr>
          <p:cNvSpPr txBox="1"/>
          <p:nvPr/>
        </p:nvSpPr>
        <p:spPr>
          <a:xfrm>
            <a:off x="4578546" y="3707722"/>
            <a:ext cx="4521591" cy="135421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Data is only </a:t>
            </a:r>
            <a:r>
              <a:rPr lang="en-GB" sz="800" b="1" dirty="0">
                <a:sym typeface="Wingdings" panose="05000000000000000000" pitchFamily="2" charset="2"/>
              </a:rPr>
              <a:t>reliable</a:t>
            </a:r>
            <a:r>
              <a:rPr lang="en-GB" sz="800" dirty="0">
                <a:sym typeface="Wingdings" panose="05000000000000000000" pitchFamily="2" charset="2"/>
              </a:rPr>
              <a:t>  if it is repeated many times during experiment (</a:t>
            </a:r>
            <a:r>
              <a:rPr lang="en-GB" sz="800" b="1" dirty="0">
                <a:sym typeface="Wingdings" panose="05000000000000000000" pitchFamily="2" charset="2"/>
              </a:rPr>
              <a:t>repeatable</a:t>
            </a:r>
            <a:r>
              <a:rPr lang="en-GB" sz="800" dirty="0">
                <a:sym typeface="Wingdings" panose="05000000000000000000" pitchFamily="2" charset="2"/>
              </a:rPr>
              <a:t>) and compared with other scientists (</a:t>
            </a:r>
            <a:r>
              <a:rPr lang="en-GB" sz="800" b="1" dirty="0">
                <a:sym typeface="Wingdings" panose="05000000000000000000" pitchFamily="2" charset="2"/>
              </a:rPr>
              <a:t>reproducible</a:t>
            </a:r>
            <a:r>
              <a:rPr lang="en-GB" sz="800" dirty="0">
                <a:sym typeface="Wingdings" panose="05000000000000000000" pitchFamily="2" charset="2"/>
              </a:rPr>
              <a:t>)</a:t>
            </a:r>
          </a:p>
          <a:p>
            <a:endParaRPr lang="en-GB" sz="200" dirty="0">
              <a:sym typeface="Wingdings" panose="05000000000000000000" pitchFamily="2" charset="2"/>
            </a:endParaRPr>
          </a:p>
          <a:p>
            <a:r>
              <a:rPr lang="en-GB" sz="800" b="1" dirty="0">
                <a:sym typeface="Wingdings" panose="05000000000000000000" pitchFamily="2" charset="2"/>
              </a:rPr>
              <a:t>Accurate</a:t>
            </a:r>
            <a:r>
              <a:rPr lang="en-GB" sz="800" dirty="0">
                <a:sym typeface="Wingdings" panose="05000000000000000000" pitchFamily="2" charset="2"/>
              </a:rPr>
              <a:t> data is close to true value,  </a:t>
            </a:r>
            <a:r>
              <a:rPr lang="en-GB" sz="800" b="1" dirty="0">
                <a:sym typeface="Wingdings" panose="05000000000000000000" pitchFamily="2" charset="2"/>
              </a:rPr>
              <a:t>Precise</a:t>
            </a:r>
            <a:r>
              <a:rPr lang="en-GB" sz="800" dirty="0">
                <a:sym typeface="Wingdings" panose="05000000000000000000" pitchFamily="2" charset="2"/>
              </a:rPr>
              <a:t> data is close to the mean</a:t>
            </a:r>
          </a:p>
          <a:p>
            <a:endParaRPr lang="en-GB" sz="400" dirty="0">
              <a:sym typeface="Wingdings" panose="05000000000000000000" pitchFamily="2" charset="2"/>
            </a:endParaRPr>
          </a:p>
          <a:p>
            <a:r>
              <a:rPr lang="en-GB" sz="800" b="1" dirty="0">
                <a:sym typeface="Wingdings" panose="05000000000000000000" pitchFamily="2" charset="2"/>
              </a:rPr>
              <a:t>Anomalous</a:t>
            </a:r>
            <a:r>
              <a:rPr lang="en-GB" sz="800" dirty="0">
                <a:sym typeface="Wingdings" panose="05000000000000000000" pitchFamily="2" charset="2"/>
              </a:rPr>
              <a:t> data does not fit the pattern or line of best fit- these should be removed when calculating a mean or repeated</a:t>
            </a:r>
          </a:p>
          <a:p>
            <a:r>
              <a:rPr lang="en-GB" sz="800" b="1" dirty="0">
                <a:sym typeface="Wingdings" panose="05000000000000000000" pitchFamily="2" charset="2"/>
              </a:rPr>
              <a:t>Mean </a:t>
            </a:r>
            <a:r>
              <a:rPr lang="en-GB" sz="800" dirty="0">
                <a:sym typeface="Wingdings" panose="05000000000000000000" pitchFamily="2" charset="2"/>
              </a:rPr>
              <a:t>(average), </a:t>
            </a:r>
            <a:r>
              <a:rPr lang="en-GB" sz="800" b="1" dirty="0">
                <a:sym typeface="Wingdings" panose="05000000000000000000" pitchFamily="2" charset="2"/>
              </a:rPr>
              <a:t>mode </a:t>
            </a:r>
            <a:r>
              <a:rPr lang="en-GB" sz="800" dirty="0">
                <a:sym typeface="Wingdings" panose="05000000000000000000" pitchFamily="2" charset="2"/>
              </a:rPr>
              <a:t>(most common), </a:t>
            </a:r>
            <a:r>
              <a:rPr lang="en-GB" sz="800" b="1" dirty="0">
                <a:sym typeface="Wingdings" panose="05000000000000000000" pitchFamily="2" charset="2"/>
              </a:rPr>
              <a:t>median</a:t>
            </a:r>
            <a:r>
              <a:rPr lang="en-GB" sz="800" dirty="0">
                <a:sym typeface="Wingdings" panose="05000000000000000000" pitchFamily="2" charset="2"/>
              </a:rPr>
              <a:t> (mid value)</a:t>
            </a:r>
          </a:p>
          <a:p>
            <a:pPr marL="171450" indent="-171450">
              <a:buFontTx/>
              <a:buChar char="-"/>
            </a:pPr>
            <a:endParaRPr lang="en-GB" sz="400" dirty="0">
              <a:sym typeface="Wingdings" panose="05000000000000000000" pitchFamily="2" charset="2"/>
            </a:endParaRPr>
          </a:p>
          <a:p>
            <a:r>
              <a:rPr lang="en-GB" sz="800" b="1" dirty="0" err="1">
                <a:sym typeface="Wingdings" panose="05000000000000000000" pitchFamily="2" charset="2"/>
              </a:rPr>
              <a:t>Categoric</a:t>
            </a:r>
            <a:r>
              <a:rPr lang="en-GB" sz="800" b="1" dirty="0">
                <a:sym typeface="Wingdings" panose="05000000000000000000" pitchFamily="2" charset="2"/>
              </a:rPr>
              <a:t> data </a:t>
            </a:r>
            <a:r>
              <a:rPr lang="en-GB" sz="800" dirty="0">
                <a:sym typeface="Wingdings" panose="05000000000000000000" pitchFamily="2" charset="2"/>
              </a:rPr>
              <a:t>is in categories – use a bar chart (colour, species)</a:t>
            </a:r>
          </a:p>
          <a:p>
            <a:r>
              <a:rPr lang="en-GB" sz="800" b="1" dirty="0">
                <a:sym typeface="Wingdings" panose="05000000000000000000" pitchFamily="2" charset="2"/>
              </a:rPr>
              <a:t>Continuous data </a:t>
            </a:r>
            <a:r>
              <a:rPr lang="en-GB" sz="800" dirty="0">
                <a:sym typeface="Wingdings" panose="05000000000000000000" pitchFamily="2" charset="2"/>
              </a:rPr>
              <a:t>can be any value – use a line graph (time, temperature, length)</a:t>
            </a:r>
          </a:p>
          <a:p>
            <a:pPr marL="171450" indent="-171450">
              <a:buFontTx/>
              <a:buChar char="-"/>
            </a:pPr>
            <a:endParaRPr lang="en-GB" sz="800" dirty="0">
              <a:sym typeface="Wingdings" panose="05000000000000000000" pitchFamily="2" charset="2"/>
            </a:endParaRPr>
          </a:p>
        </p:txBody>
      </p:sp>
      <p:sp>
        <p:nvSpPr>
          <p:cNvPr id="73" name="TextBox 72">
            <a:extLst>
              <a:ext uri="{FF2B5EF4-FFF2-40B4-BE49-F238E27FC236}">
                <a16:creationId xmlns:a16="http://schemas.microsoft.com/office/drawing/2014/main" id="{2E11EF8A-18AB-45A5-BE34-D991075C4F5F}"/>
              </a:ext>
            </a:extLst>
          </p:cNvPr>
          <p:cNvSpPr txBox="1"/>
          <p:nvPr/>
        </p:nvSpPr>
        <p:spPr>
          <a:xfrm>
            <a:off x="6797263" y="73124"/>
            <a:ext cx="2263132" cy="95410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Bias</a:t>
            </a:r>
          </a:p>
          <a:p>
            <a:r>
              <a:rPr lang="en-GB" sz="800" dirty="0">
                <a:sym typeface="Wingdings" panose="05000000000000000000" pitchFamily="2" charset="2"/>
              </a:rPr>
              <a:t>Organisation or companies could benefit from presenting data in a certain manner. It is better to use an “independent” company or scientist to avoid bias (they have nothing to gain)</a:t>
            </a:r>
          </a:p>
          <a:p>
            <a:r>
              <a:rPr lang="en-GB" sz="800" b="1" dirty="0">
                <a:sym typeface="Wingdings" panose="05000000000000000000" pitchFamily="2" charset="2"/>
              </a:rPr>
              <a:t>Peer reviews </a:t>
            </a:r>
            <a:r>
              <a:rPr lang="en-GB" sz="800" dirty="0">
                <a:sym typeface="Wingdings" panose="05000000000000000000" pitchFamily="2" charset="2"/>
              </a:rPr>
              <a:t> make scientific results more trustworthy</a:t>
            </a:r>
            <a:endParaRPr lang="en-GB" sz="800" b="1" dirty="0">
              <a:sym typeface="Wingdings" panose="05000000000000000000" pitchFamily="2" charset="2"/>
            </a:endParaRPr>
          </a:p>
        </p:txBody>
      </p:sp>
      <p:sp>
        <p:nvSpPr>
          <p:cNvPr id="75" name="TextBox 74">
            <a:extLst>
              <a:ext uri="{FF2B5EF4-FFF2-40B4-BE49-F238E27FC236}">
                <a16:creationId xmlns:a16="http://schemas.microsoft.com/office/drawing/2014/main" id="{1F8B4AEA-8689-4CB1-A642-E4D58225FBD5}"/>
              </a:ext>
            </a:extLst>
          </p:cNvPr>
          <p:cNvSpPr txBox="1"/>
          <p:nvPr/>
        </p:nvSpPr>
        <p:spPr>
          <a:xfrm>
            <a:off x="4578546" y="5137382"/>
            <a:ext cx="4521590"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Graphs </a:t>
            </a:r>
          </a:p>
          <a:p>
            <a:r>
              <a:rPr lang="en-GB" sz="800" dirty="0">
                <a:sym typeface="Wingdings" panose="05000000000000000000" pitchFamily="2" charset="2"/>
              </a:rPr>
              <a:t>Can have a positive, negative or no correlation</a:t>
            </a:r>
          </a:p>
          <a:p>
            <a:r>
              <a:rPr lang="en-GB" sz="800" b="1" dirty="0">
                <a:sym typeface="Wingdings" panose="05000000000000000000" pitchFamily="2" charset="2"/>
              </a:rPr>
              <a:t>Directly proportional  </a:t>
            </a:r>
            <a:r>
              <a:rPr lang="en-GB" sz="800" dirty="0">
                <a:sym typeface="Wingdings" panose="05000000000000000000" pitchFamily="2" charset="2"/>
              </a:rPr>
              <a:t>- both variables increase in the same ratio</a:t>
            </a:r>
          </a:p>
          <a:p>
            <a:r>
              <a:rPr lang="en-GB" sz="800" dirty="0">
                <a:sym typeface="Wingdings" panose="05000000000000000000" pitchFamily="2" charset="2"/>
              </a:rPr>
              <a:t> (e.g. if one doubles the other also doubles)</a:t>
            </a:r>
          </a:p>
          <a:p>
            <a:pPr marL="171450" indent="-171450">
              <a:buFontTx/>
              <a:buChar char="-"/>
            </a:pPr>
            <a:endParaRPr lang="en-GB" sz="800" dirty="0">
              <a:sym typeface="Wingdings" panose="05000000000000000000" pitchFamily="2" charset="2"/>
            </a:endParaRPr>
          </a:p>
          <a:p>
            <a:r>
              <a:rPr lang="en-GB" sz="800" dirty="0">
                <a:sym typeface="Wingdings" panose="05000000000000000000" pitchFamily="2" charset="2"/>
              </a:rPr>
              <a:t>Just saying this graph is decreasing is not good enough…</a:t>
            </a:r>
          </a:p>
          <a:p>
            <a:r>
              <a:rPr lang="en-GB" sz="800" dirty="0">
                <a:sym typeface="Wingdings" panose="05000000000000000000" pitchFamily="2" charset="2"/>
              </a:rPr>
              <a:t>You need to say the decrease is high to start with and then becomes less</a:t>
            </a:r>
          </a:p>
          <a:p>
            <a:r>
              <a:rPr lang="en-GB" sz="800" dirty="0">
                <a:sym typeface="Wingdings" panose="05000000000000000000" pitchFamily="2" charset="2"/>
              </a:rPr>
              <a:t>You can work out a rate by doing y/x (gradient)</a:t>
            </a:r>
            <a:endParaRPr lang="en-GB" sz="800" b="1" dirty="0">
              <a:sym typeface="Wingdings" panose="05000000000000000000" pitchFamily="2" charset="2"/>
            </a:endParaRPr>
          </a:p>
          <a:p>
            <a:endParaRPr lang="en-GB" sz="800" b="1" dirty="0">
              <a:sym typeface="Wingdings" panose="05000000000000000000" pitchFamily="2" charset="2"/>
            </a:endParaRPr>
          </a:p>
        </p:txBody>
      </p:sp>
      <p:pic>
        <p:nvPicPr>
          <p:cNvPr id="76" name="Picture 75">
            <a:extLst>
              <a:ext uri="{FF2B5EF4-FFF2-40B4-BE49-F238E27FC236}">
                <a16:creationId xmlns:a16="http://schemas.microsoft.com/office/drawing/2014/main" id="{C23EEF0A-CCC2-4C91-9DC1-4F50AACFD27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251168" y="5190370"/>
            <a:ext cx="565426" cy="572808"/>
          </a:xfrm>
          <a:prstGeom prst="rect">
            <a:avLst/>
          </a:prstGeom>
        </p:spPr>
      </p:pic>
      <p:pic>
        <p:nvPicPr>
          <p:cNvPr id="77" name="Picture 76">
            <a:extLst>
              <a:ext uri="{FF2B5EF4-FFF2-40B4-BE49-F238E27FC236}">
                <a16:creationId xmlns:a16="http://schemas.microsoft.com/office/drawing/2014/main" id="{9B2ACA78-8CA8-44E9-8F74-30BD3A32392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928828" y="5692319"/>
            <a:ext cx="877644" cy="559377"/>
          </a:xfrm>
          <a:prstGeom prst="rect">
            <a:avLst/>
          </a:prstGeom>
        </p:spPr>
      </p:pic>
      <p:sp>
        <p:nvSpPr>
          <p:cNvPr id="78" name="TextBox 77">
            <a:extLst>
              <a:ext uri="{FF2B5EF4-FFF2-40B4-BE49-F238E27FC236}">
                <a16:creationId xmlns:a16="http://schemas.microsoft.com/office/drawing/2014/main" id="{563D55F8-DCB6-474E-8D24-9B7C309631AD}"/>
              </a:ext>
            </a:extLst>
          </p:cNvPr>
          <p:cNvSpPr txBox="1"/>
          <p:nvPr/>
        </p:nvSpPr>
        <p:spPr>
          <a:xfrm>
            <a:off x="4566556" y="6478613"/>
            <a:ext cx="4521591"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Economic </a:t>
            </a:r>
            <a:r>
              <a:rPr lang="en-GB" sz="800" dirty="0">
                <a:sym typeface="Wingdings" panose="05000000000000000000" pitchFamily="2" charset="2"/>
              </a:rPr>
              <a:t>– Who will make a profit?  </a:t>
            </a:r>
            <a:r>
              <a:rPr lang="en-GB" sz="800" b="1" dirty="0">
                <a:sym typeface="Wingdings" panose="05000000000000000000" pitchFamily="2" charset="2"/>
              </a:rPr>
              <a:t>Environmental</a:t>
            </a:r>
            <a:r>
              <a:rPr lang="en-GB" sz="800" dirty="0">
                <a:sym typeface="Wingdings" panose="05000000000000000000" pitchFamily="2" charset="2"/>
              </a:rPr>
              <a:t> – Will it affect the environment or wildlife habitats?</a:t>
            </a:r>
          </a:p>
          <a:p>
            <a:r>
              <a:rPr lang="en-GB" sz="800" b="1" dirty="0">
                <a:sym typeface="Wingdings" panose="05000000000000000000" pitchFamily="2" charset="2"/>
              </a:rPr>
              <a:t>Ethical</a:t>
            </a:r>
            <a:r>
              <a:rPr lang="en-GB" sz="800" dirty="0">
                <a:sym typeface="Wingdings" panose="05000000000000000000" pitchFamily="2" charset="2"/>
              </a:rPr>
              <a:t> – Is it morally right? E.g. stem cells, making nuclear weapons, testing drugs on animals</a:t>
            </a:r>
          </a:p>
        </p:txBody>
      </p:sp>
      <p:sp>
        <p:nvSpPr>
          <p:cNvPr id="23" name="TextBox 22">
            <a:extLst>
              <a:ext uri="{FF2B5EF4-FFF2-40B4-BE49-F238E27FC236}">
                <a16:creationId xmlns:a16="http://schemas.microsoft.com/office/drawing/2014/main" id="{3D10B59B-1F5D-4C87-934E-A83A832BA883}"/>
              </a:ext>
            </a:extLst>
          </p:cNvPr>
          <p:cNvSpPr txBox="1"/>
          <p:nvPr/>
        </p:nvSpPr>
        <p:spPr>
          <a:xfrm>
            <a:off x="4565976" y="1142362"/>
            <a:ext cx="4521590" cy="169277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RP1: Specific Heat Capacity</a:t>
            </a:r>
            <a:r>
              <a:rPr lang="en-GB" sz="800" dirty="0">
                <a:sym typeface="Wingdings" panose="05000000000000000000" pitchFamily="2" charset="2"/>
              </a:rPr>
              <a:t> </a:t>
            </a:r>
            <a:r>
              <a:rPr lang="en-GB" sz="800" b="1" dirty="0">
                <a:sym typeface="Wingdings" panose="05000000000000000000" pitchFamily="2" charset="2"/>
              </a:rPr>
              <a:t>of metal block</a:t>
            </a:r>
            <a:r>
              <a:rPr lang="en-GB" sz="800" dirty="0">
                <a:sym typeface="Wingdings" panose="05000000000000000000" pitchFamily="2" charset="2"/>
              </a:rPr>
              <a:t>: You need to be able to use the</a:t>
            </a:r>
          </a:p>
          <a:p>
            <a:r>
              <a:rPr lang="en-GB" sz="800" dirty="0">
                <a:sym typeface="Wingdings" panose="05000000000000000000" pitchFamily="2" charset="2"/>
              </a:rPr>
              <a:t>equation </a:t>
            </a:r>
          </a:p>
          <a:p>
            <a:endParaRPr lang="en-GB" sz="800" dirty="0">
              <a:sym typeface="Wingdings" panose="05000000000000000000" pitchFamily="2" charset="2"/>
            </a:endParaRPr>
          </a:p>
          <a:p>
            <a:r>
              <a:rPr lang="en-GB" sz="800" b="1" dirty="0">
                <a:sym typeface="Wingdings" panose="05000000000000000000" pitchFamily="2" charset="2"/>
              </a:rPr>
              <a:t>RP2: Resistance</a:t>
            </a:r>
            <a:r>
              <a:rPr lang="en-GB" sz="800" dirty="0">
                <a:sym typeface="Wingdings" panose="05000000000000000000" pitchFamily="2" charset="2"/>
              </a:rPr>
              <a:t>: </a:t>
            </a:r>
            <a:r>
              <a:rPr lang="en-US" sz="800" dirty="0"/>
              <a:t>Read the Q carefully to see which variable is being changed e.g. IV: Length of wire DV: Measure current and P.D and calculate Resistance (Resistance = P.D/Current) , </a:t>
            </a:r>
            <a:r>
              <a:rPr lang="en-US" sz="800" dirty="0">
                <a:sym typeface="Wingdings" panose="05000000000000000000" pitchFamily="2" charset="2"/>
              </a:rPr>
              <a:t>CV: temperature of wire. As length increases, resistance increases (Plot length on x axis and Resistance on y axis)</a:t>
            </a:r>
          </a:p>
          <a:p>
            <a:endParaRPr lang="en-US" sz="800" dirty="0">
              <a:sym typeface="Wingdings" panose="05000000000000000000" pitchFamily="2" charset="2"/>
            </a:endParaRPr>
          </a:p>
          <a:p>
            <a:r>
              <a:rPr lang="en-US" sz="800" b="1" dirty="0">
                <a:sym typeface="Wingdings" panose="05000000000000000000" pitchFamily="2" charset="2"/>
              </a:rPr>
              <a:t>RP3: IV Characteristics of a bulb, resistor and diode: </a:t>
            </a:r>
            <a:r>
              <a:rPr lang="en-US" sz="800" dirty="0">
                <a:sym typeface="Wingdings" panose="05000000000000000000" pitchFamily="2" charset="2"/>
              </a:rPr>
              <a:t>Ensure you can explain each of the</a:t>
            </a:r>
          </a:p>
          <a:p>
            <a:r>
              <a:rPr lang="en-US" sz="800" dirty="0">
                <a:sym typeface="Wingdings" panose="05000000000000000000" pitchFamily="2" charset="2"/>
              </a:rPr>
              <a:t>IV graphs. We use a variable resistor to allow for a range of V (Voltage) and I (Current)</a:t>
            </a:r>
            <a:endParaRPr lang="en-US" sz="800" b="1" dirty="0">
              <a:sym typeface="Wingdings" panose="05000000000000000000" pitchFamily="2" charset="2"/>
            </a:endParaRPr>
          </a:p>
          <a:p>
            <a:endParaRPr lang="en-US" sz="800" dirty="0">
              <a:sym typeface="Wingdings" panose="05000000000000000000" pitchFamily="2" charset="2"/>
            </a:endParaRPr>
          </a:p>
          <a:p>
            <a:r>
              <a:rPr lang="en-US" sz="800" b="1" dirty="0">
                <a:sym typeface="Wingdings" panose="05000000000000000000" pitchFamily="2" charset="2"/>
              </a:rPr>
              <a:t>RP4: Density of regular and irregular solids and liquids </a:t>
            </a:r>
            <a:r>
              <a:rPr lang="en-US" sz="800" dirty="0">
                <a:sym typeface="Wingdings" panose="05000000000000000000" pitchFamily="2" charset="2"/>
              </a:rPr>
              <a:t>: Mass = density x volume</a:t>
            </a:r>
          </a:p>
          <a:p>
            <a:r>
              <a:rPr lang="en-US" sz="800" dirty="0">
                <a:sym typeface="Wingdings" panose="05000000000000000000" pitchFamily="2" charset="2"/>
              </a:rPr>
              <a:t> In an irregular solid you can put the object in liquid and the displacement = volume</a:t>
            </a:r>
          </a:p>
          <a:p>
            <a:endParaRPr lang="en-GB" sz="800" dirty="0">
              <a:sym typeface="Wingdings" panose="05000000000000000000" pitchFamily="2" charset="2"/>
            </a:endParaRPr>
          </a:p>
        </p:txBody>
      </p:sp>
      <p:pic>
        <p:nvPicPr>
          <p:cNvPr id="1026" name="Picture 2" descr="Image result for resistance of a wire circuit"/>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8367650" y="1957419"/>
            <a:ext cx="612837" cy="594266"/>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p:cNvCxnSpPr>
            <a:stCxn id="23" idx="1"/>
          </p:cNvCxnSpPr>
          <p:nvPr/>
        </p:nvCxnSpPr>
        <p:spPr>
          <a:xfrm flipH="1" flipV="1">
            <a:off x="4441152" y="1537792"/>
            <a:ext cx="124824" cy="46957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9" name="Picture 28">
            <a:extLst>
              <a:ext uri="{FF2B5EF4-FFF2-40B4-BE49-F238E27FC236}">
                <a16:creationId xmlns:a16="http://schemas.microsoft.com/office/drawing/2014/main" id="{D0C3280B-9B6D-46E6-BF31-BB76F97E781F}"/>
              </a:ext>
            </a:extLst>
          </p:cNvPr>
          <p:cNvPicPr>
            <a:picLocks noChangeAspect="1"/>
          </p:cNvPicPr>
          <p:nvPr/>
        </p:nvPicPr>
        <p:blipFill rotWithShape="1">
          <a:blip r:embed="rId10" cstate="hqprint">
            <a:extLst>
              <a:ext uri="{28A0092B-C50C-407E-A947-70E740481C1C}">
                <a14:useLocalDpi xmlns:a14="http://schemas.microsoft.com/office/drawing/2010/main" val="0"/>
              </a:ext>
            </a:extLst>
          </a:blip>
          <a:srcRect t="36025"/>
          <a:stretch/>
        </p:blipFill>
        <p:spPr>
          <a:xfrm>
            <a:off x="7955678" y="950256"/>
            <a:ext cx="1069715" cy="513269"/>
          </a:xfrm>
          <a:prstGeom prst="rect">
            <a:avLst/>
          </a:prstGeom>
        </p:spPr>
      </p:pic>
    </p:spTree>
    <p:extLst>
      <p:ext uri="{BB962C8B-B14F-4D97-AF65-F5344CB8AC3E}">
        <p14:creationId xmlns:p14="http://schemas.microsoft.com/office/powerpoint/2010/main" val="4795595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53558" y="58315"/>
            <a:ext cx="561975" cy="4879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571" dirty="0"/>
              <a:t>P1</a:t>
            </a:r>
          </a:p>
        </p:txBody>
      </p:sp>
      <p:sp>
        <p:nvSpPr>
          <p:cNvPr id="20" name="TextBox 19"/>
          <p:cNvSpPr txBox="1"/>
          <p:nvPr/>
        </p:nvSpPr>
        <p:spPr>
          <a:xfrm>
            <a:off x="4428734" y="107687"/>
            <a:ext cx="1784273" cy="43858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750" b="1" dirty="0">
                <a:sym typeface="Wingdings" panose="05000000000000000000" pitchFamily="2" charset="2"/>
              </a:rPr>
              <a:t>Atom Radius </a:t>
            </a:r>
            <a:r>
              <a:rPr lang="en-GB" sz="750" b="1">
                <a:sym typeface="Wingdings" panose="05000000000000000000" pitchFamily="2" charset="2"/>
              </a:rPr>
              <a:t>=  0.1nm </a:t>
            </a:r>
            <a:r>
              <a:rPr lang="en-GB" sz="750" b="1" dirty="0">
                <a:sym typeface="Wingdings" panose="05000000000000000000" pitchFamily="2" charset="2"/>
              </a:rPr>
              <a:t>or 1 x 10</a:t>
            </a:r>
            <a:r>
              <a:rPr lang="en-GB" sz="750" b="1" baseline="30000" dirty="0">
                <a:sym typeface="Wingdings" panose="05000000000000000000" pitchFamily="2" charset="2"/>
              </a:rPr>
              <a:t>-10m</a:t>
            </a:r>
            <a:endParaRPr lang="en-GB" sz="750" baseline="30000" dirty="0">
              <a:sym typeface="Wingdings" panose="05000000000000000000" pitchFamily="2" charset="2"/>
            </a:endParaRPr>
          </a:p>
          <a:p>
            <a:r>
              <a:rPr lang="en-GB" sz="750" b="1" dirty="0">
                <a:sym typeface="Wingdings" panose="05000000000000000000" pitchFamily="2" charset="2"/>
              </a:rPr>
              <a:t>Nucleus Radius =1/10,000 or an atom radius or 1 x 10</a:t>
            </a:r>
            <a:r>
              <a:rPr lang="en-GB" sz="750" b="1" baseline="30000" dirty="0">
                <a:sym typeface="Wingdings" panose="05000000000000000000" pitchFamily="2" charset="2"/>
              </a:rPr>
              <a:t>-14m</a:t>
            </a:r>
            <a:endParaRPr lang="en-GB" sz="750" dirty="0">
              <a:sym typeface="Wingdings" panose="05000000000000000000" pitchFamily="2" charset="2"/>
            </a:endParaRPr>
          </a:p>
        </p:txBody>
      </p:sp>
      <p:sp>
        <p:nvSpPr>
          <p:cNvPr id="23" name="TextBox 22"/>
          <p:cNvSpPr txBox="1"/>
          <p:nvPr/>
        </p:nvSpPr>
        <p:spPr>
          <a:xfrm>
            <a:off x="51929" y="52970"/>
            <a:ext cx="3050121" cy="236988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Energy can be transferred, stored or dissipated but can not be created or destroyed – what are they here?</a:t>
            </a:r>
          </a:p>
          <a:p>
            <a:r>
              <a:rPr lang="en-GB" sz="800" dirty="0">
                <a:sym typeface="Wingdings" panose="05000000000000000000" pitchFamily="2" charset="2"/>
              </a:rPr>
              <a:t>Upwards projected object :</a:t>
            </a:r>
          </a:p>
          <a:p>
            <a:r>
              <a:rPr lang="en-GB" sz="800" dirty="0">
                <a:sym typeface="Wingdings" panose="05000000000000000000" pitchFamily="2" charset="2"/>
              </a:rPr>
              <a:t>Object hitting obstacle: </a:t>
            </a:r>
          </a:p>
          <a:p>
            <a:r>
              <a:rPr lang="en-GB" sz="800" dirty="0">
                <a:sym typeface="Wingdings" panose="05000000000000000000" pitchFamily="2" charset="2"/>
              </a:rPr>
              <a:t>Boiling kettle:</a:t>
            </a:r>
          </a:p>
          <a:p>
            <a:endParaRPr lang="en-GB" sz="200" dirty="0">
              <a:sym typeface="Wingdings" panose="05000000000000000000" pitchFamily="2" charset="2"/>
            </a:endParaRPr>
          </a:p>
          <a:p>
            <a:r>
              <a:rPr lang="en-US" sz="800" b="1" dirty="0"/>
              <a:t>kinetic energy = 0.5 × mass × speed</a:t>
            </a:r>
            <a:r>
              <a:rPr lang="en-GB" sz="800" b="1" baseline="30000" dirty="0"/>
              <a:t>2</a:t>
            </a:r>
            <a:r>
              <a:rPr lang="en-GB" sz="800" b="1" dirty="0"/>
              <a:t> </a:t>
            </a:r>
          </a:p>
          <a:p>
            <a:r>
              <a:rPr lang="en-US" sz="800" b="1" dirty="0"/>
              <a:t>elastic potential energy = 0.5 × spring constant × extension</a:t>
            </a:r>
            <a:r>
              <a:rPr lang="en-GB" sz="800" b="1" baseline="30000" dirty="0"/>
              <a:t>2 </a:t>
            </a:r>
          </a:p>
          <a:p>
            <a:r>
              <a:rPr lang="en-US" sz="800" b="1" dirty="0" err="1"/>
              <a:t>g.p.e</a:t>
            </a:r>
            <a:r>
              <a:rPr lang="en-US" sz="800" b="1" dirty="0"/>
              <a:t>. = mass × gravitational fi­eld strength × height </a:t>
            </a:r>
            <a:endParaRPr lang="en-GB" sz="800" b="1" dirty="0">
              <a:sym typeface="Wingdings" panose="05000000000000000000" pitchFamily="2" charset="2"/>
            </a:endParaRPr>
          </a:p>
          <a:p>
            <a:endParaRPr lang="en-GB" sz="800" dirty="0">
              <a:sym typeface="Wingdings" panose="05000000000000000000" pitchFamily="2" charset="2"/>
            </a:endParaRPr>
          </a:p>
          <a:p>
            <a:r>
              <a:rPr lang="en-GB" sz="800" dirty="0">
                <a:sym typeface="Wingdings" panose="05000000000000000000" pitchFamily="2" charset="2"/>
              </a:rPr>
              <a:t>Energy in (J) = Energy out (J)</a:t>
            </a:r>
          </a:p>
          <a:p>
            <a:r>
              <a:rPr lang="en-GB" sz="800" dirty="0">
                <a:sym typeface="Wingdings" panose="05000000000000000000" pitchFamily="2" charset="2"/>
              </a:rPr>
              <a:t>Efficiency = </a:t>
            </a:r>
            <a:r>
              <a:rPr lang="en-GB" sz="800" u="sng" dirty="0">
                <a:sym typeface="Wingdings" panose="05000000000000000000" pitchFamily="2" charset="2"/>
              </a:rPr>
              <a:t>useful energy or power out  </a:t>
            </a:r>
          </a:p>
          <a:p>
            <a:r>
              <a:rPr lang="en-GB" sz="800" dirty="0">
                <a:sym typeface="Wingdings" panose="05000000000000000000" pitchFamily="2" charset="2"/>
              </a:rPr>
              <a:t>                       Total energy or power in</a:t>
            </a:r>
          </a:p>
          <a:p>
            <a:endParaRPr lang="en-GB" sz="800" dirty="0">
              <a:sym typeface="Wingdings" panose="05000000000000000000" pitchFamily="2" charset="2"/>
            </a:endParaRPr>
          </a:p>
          <a:p>
            <a:r>
              <a:rPr lang="en-GB" sz="800" dirty="0">
                <a:sym typeface="Wingdings" panose="05000000000000000000" pitchFamily="2" charset="2"/>
              </a:rPr>
              <a:t>Waste energy is usually heat dissipated to</a:t>
            </a:r>
          </a:p>
          <a:p>
            <a:r>
              <a:rPr lang="en-GB" sz="800" dirty="0">
                <a:sym typeface="Wingdings" panose="05000000000000000000" pitchFamily="2" charset="2"/>
              </a:rPr>
              <a:t>the surroundings. Lubrication and thermal</a:t>
            </a:r>
          </a:p>
          <a:p>
            <a:r>
              <a:rPr lang="en-GB" sz="800" dirty="0">
                <a:sym typeface="Wingdings" panose="05000000000000000000" pitchFamily="2" charset="2"/>
              </a:rPr>
              <a:t>insulation can reduce unwanted transfers</a:t>
            </a:r>
          </a:p>
          <a:p>
            <a:endParaRPr lang="en-GB" sz="200" dirty="0">
              <a:sym typeface="Wingdings" panose="05000000000000000000" pitchFamily="2" charset="2"/>
            </a:endParaRPr>
          </a:p>
          <a:p>
            <a:r>
              <a:rPr lang="en-US" sz="800" b="1" dirty="0"/>
              <a:t> power = energy transferred or work done/ time </a:t>
            </a:r>
          </a:p>
          <a:p>
            <a:r>
              <a:rPr lang="en-US" sz="800" dirty="0">
                <a:sym typeface="Wingdings" panose="05000000000000000000" pitchFamily="2" charset="2"/>
              </a:rPr>
              <a:t>Power = energy transfer of 1 Joule per second</a:t>
            </a:r>
            <a:endParaRPr lang="en-GB" sz="800" dirty="0">
              <a:sym typeface="Wingdings" panose="05000000000000000000" pitchFamily="2" charset="2"/>
            </a:endParaRPr>
          </a:p>
        </p:txBody>
      </p:sp>
      <p:pic>
        <p:nvPicPr>
          <p:cNvPr id="24" name="Picture 2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961182" y="1239915"/>
            <a:ext cx="1140868" cy="979072"/>
          </a:xfrm>
          <a:prstGeom prst="rect">
            <a:avLst/>
          </a:prstGeom>
        </p:spPr>
      </p:pic>
      <p:graphicFrame>
        <p:nvGraphicFramePr>
          <p:cNvPr id="35" name="Table 34"/>
          <p:cNvGraphicFramePr>
            <a:graphicFrameLocks noGrp="1"/>
          </p:cNvGraphicFramePr>
          <p:nvPr>
            <p:extLst>
              <p:ext uri="{D42A27DB-BD31-4B8C-83A1-F6EECF244321}">
                <p14:modId xmlns:p14="http://schemas.microsoft.com/office/powerpoint/2010/main" val="4070603749"/>
              </p:ext>
            </p:extLst>
          </p:nvPr>
        </p:nvGraphicFramePr>
        <p:xfrm>
          <a:off x="3153558" y="641910"/>
          <a:ext cx="3059449" cy="3459478"/>
        </p:xfrm>
        <a:graphic>
          <a:graphicData uri="http://schemas.openxmlformats.org/drawingml/2006/table">
            <a:tbl>
              <a:tblPr firstRow="1" bandRow="1">
                <a:tableStyleId>{5C22544A-7EE6-4342-B048-85BDC9FD1C3A}</a:tableStyleId>
              </a:tblPr>
              <a:tblGrid>
                <a:gridCol w="636805">
                  <a:extLst>
                    <a:ext uri="{9D8B030D-6E8A-4147-A177-3AD203B41FA5}">
                      <a16:colId xmlns:a16="http://schemas.microsoft.com/office/drawing/2014/main" val="20000"/>
                    </a:ext>
                  </a:extLst>
                </a:gridCol>
                <a:gridCol w="995624">
                  <a:extLst>
                    <a:ext uri="{9D8B030D-6E8A-4147-A177-3AD203B41FA5}">
                      <a16:colId xmlns:a16="http://schemas.microsoft.com/office/drawing/2014/main" val="20001"/>
                    </a:ext>
                  </a:extLst>
                </a:gridCol>
                <a:gridCol w="1427020">
                  <a:extLst>
                    <a:ext uri="{9D8B030D-6E8A-4147-A177-3AD203B41FA5}">
                      <a16:colId xmlns:a16="http://schemas.microsoft.com/office/drawing/2014/main" val="20002"/>
                    </a:ext>
                  </a:extLst>
                </a:gridCol>
              </a:tblGrid>
              <a:tr h="179614">
                <a:tc>
                  <a:txBody>
                    <a:bodyPr/>
                    <a:lstStyle/>
                    <a:p>
                      <a:r>
                        <a:rPr lang="en-GB" sz="800" b="0" dirty="0">
                          <a:solidFill>
                            <a:sysClr val="windowText" lastClr="000000"/>
                          </a:solidFill>
                        </a:rPr>
                        <a:t>Source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800" b="0" dirty="0">
                          <a:solidFill>
                            <a:sysClr val="windowText" lastClr="000000"/>
                          </a:solidFill>
                        </a:rPr>
                        <a:t>Advantages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800" b="0" dirty="0">
                          <a:solidFill>
                            <a:sysClr val="windowText" lastClr="000000"/>
                          </a:solidFill>
                        </a:rPr>
                        <a:t>Disadvantages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636814">
                <a:tc>
                  <a:txBody>
                    <a:bodyPr/>
                    <a:lstStyle/>
                    <a:p>
                      <a:r>
                        <a:rPr lang="en-GB" sz="800" dirty="0">
                          <a:solidFill>
                            <a:sysClr val="windowText" lastClr="000000"/>
                          </a:solidFill>
                        </a:rPr>
                        <a:t>Fossil fuels: oil, coal, gas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baseline="-25000" dirty="0"/>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22514">
                <a:tc>
                  <a:txBody>
                    <a:bodyPr/>
                    <a:lstStyle/>
                    <a:p>
                      <a:r>
                        <a:rPr lang="en-GB" sz="800" dirty="0">
                          <a:solidFill>
                            <a:sysClr val="windowText" lastClr="000000"/>
                          </a:solidFill>
                        </a:rPr>
                        <a:t>Nuclear</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08214">
                <a:tc>
                  <a:txBody>
                    <a:bodyPr/>
                    <a:lstStyle/>
                    <a:p>
                      <a:r>
                        <a:rPr lang="en-GB" sz="800" dirty="0">
                          <a:solidFill>
                            <a:sysClr val="windowText" lastClr="000000"/>
                          </a:solidFill>
                        </a:rPr>
                        <a:t>Biofuel: Wood, ethanol</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08214">
                <a:tc>
                  <a:txBody>
                    <a:bodyPr/>
                    <a:lstStyle/>
                    <a:p>
                      <a:r>
                        <a:rPr lang="en-GB" sz="800" dirty="0">
                          <a:solidFill>
                            <a:sysClr val="windowText" lastClr="000000"/>
                          </a:solidFill>
                        </a:rPr>
                        <a:t>Wind and Solar</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51114">
                <a:tc>
                  <a:txBody>
                    <a:bodyPr/>
                    <a:lstStyle/>
                    <a:p>
                      <a:r>
                        <a:rPr lang="en-GB" sz="800" dirty="0">
                          <a:solidFill>
                            <a:sysClr val="windowText" lastClr="000000"/>
                          </a:solidFill>
                        </a:rPr>
                        <a:t>Hydro-</a:t>
                      </a:r>
                    </a:p>
                    <a:p>
                      <a:r>
                        <a:rPr lang="en-GB" sz="800" dirty="0">
                          <a:solidFill>
                            <a:sysClr val="windowText" lastClr="000000"/>
                          </a:solidFill>
                        </a:rPr>
                        <a:t>Electric,</a:t>
                      </a:r>
                    </a:p>
                    <a:p>
                      <a:r>
                        <a:rPr lang="en-GB" sz="800" dirty="0">
                          <a:solidFill>
                            <a:sysClr val="windowText" lastClr="000000"/>
                          </a:solidFill>
                        </a:rPr>
                        <a:t>Wave power, tidal</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22514">
                <a:tc>
                  <a:txBody>
                    <a:bodyPr/>
                    <a:lstStyle/>
                    <a:p>
                      <a:r>
                        <a:rPr lang="en-GB" sz="800" dirty="0">
                          <a:solidFill>
                            <a:sysClr val="windowText" lastClr="000000"/>
                          </a:solidFill>
                        </a:rPr>
                        <a:t>Geothermal</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GB" sz="800" baseline="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
        <p:nvSpPr>
          <p:cNvPr id="40" name="TextBox 39">
            <a:extLst>
              <a:ext uri="{FF2B5EF4-FFF2-40B4-BE49-F238E27FC236}">
                <a16:creationId xmlns:a16="http://schemas.microsoft.com/office/drawing/2014/main" id="{C3080987-6409-4CA4-93C3-27449EE04572}"/>
              </a:ext>
            </a:extLst>
          </p:cNvPr>
          <p:cNvSpPr txBox="1"/>
          <p:nvPr/>
        </p:nvSpPr>
        <p:spPr>
          <a:xfrm>
            <a:off x="38080" y="2473259"/>
            <a:ext cx="3059449"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Describe Conduction </a:t>
            </a:r>
            <a:r>
              <a:rPr lang="en-GB" sz="800" dirty="0">
                <a:sym typeface="Wingdings" panose="05000000000000000000" pitchFamily="2" charset="2"/>
              </a:rPr>
              <a:t>– only in solids</a:t>
            </a: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p:txBody>
      </p:sp>
      <p:pic>
        <p:nvPicPr>
          <p:cNvPr id="41" name="Picture 40">
            <a:extLst>
              <a:ext uri="{FF2B5EF4-FFF2-40B4-BE49-F238E27FC236}">
                <a16:creationId xmlns:a16="http://schemas.microsoft.com/office/drawing/2014/main" id="{9A7F50BC-DB15-4671-83F7-4A2D3462F0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0594" y="2516210"/>
            <a:ext cx="825068" cy="334399"/>
          </a:xfrm>
          <a:prstGeom prst="rect">
            <a:avLst/>
          </a:prstGeom>
        </p:spPr>
      </p:pic>
      <p:sp>
        <p:nvSpPr>
          <p:cNvPr id="42" name="TextBox 41">
            <a:extLst>
              <a:ext uri="{FF2B5EF4-FFF2-40B4-BE49-F238E27FC236}">
                <a16:creationId xmlns:a16="http://schemas.microsoft.com/office/drawing/2014/main" id="{F2DDF026-796F-4BF3-8CAA-8829EA8211B0}"/>
              </a:ext>
            </a:extLst>
          </p:cNvPr>
          <p:cNvSpPr txBox="1"/>
          <p:nvPr/>
        </p:nvSpPr>
        <p:spPr>
          <a:xfrm>
            <a:off x="51929" y="3354665"/>
            <a:ext cx="3059449" cy="337015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Density = mass/volume</a:t>
            </a:r>
          </a:p>
          <a:p>
            <a:endParaRPr lang="en-GB" sz="800" b="1" dirty="0">
              <a:sym typeface="Wingdings" panose="05000000000000000000" pitchFamily="2" charset="2"/>
            </a:endParaRPr>
          </a:p>
          <a:p>
            <a:r>
              <a:rPr lang="en-GB" sz="800" dirty="0">
                <a:sym typeface="Wingdings" panose="05000000000000000000" pitchFamily="2" charset="2"/>
              </a:rPr>
              <a:t>When substances change state</a:t>
            </a:r>
          </a:p>
          <a:p>
            <a:r>
              <a:rPr lang="en-GB" sz="800" dirty="0">
                <a:sym typeface="Wingdings" panose="05000000000000000000" pitchFamily="2" charset="2"/>
              </a:rPr>
              <a:t>Mass does not change.</a:t>
            </a:r>
          </a:p>
          <a:p>
            <a:endParaRPr lang="en-GB" sz="800" dirty="0">
              <a:sym typeface="Wingdings" panose="05000000000000000000" pitchFamily="2" charset="2"/>
            </a:endParaRPr>
          </a:p>
          <a:p>
            <a:r>
              <a:rPr lang="en-GB" sz="800" dirty="0">
                <a:sym typeface="Wingdings" panose="05000000000000000000" pitchFamily="2" charset="2"/>
              </a:rPr>
              <a:t>Melt (solid  liquid), freeze (liquid  solid), boil and evaporate (liquid  gas) condense (gas  liquid), sublimate (solid gas)</a:t>
            </a:r>
          </a:p>
          <a:p>
            <a:endParaRPr lang="en-GB" sz="300" b="1" dirty="0">
              <a:sym typeface="Wingdings" panose="05000000000000000000" pitchFamily="2" charset="2"/>
            </a:endParaRPr>
          </a:p>
          <a:p>
            <a:r>
              <a:rPr lang="en-GB" sz="800" b="1" dirty="0">
                <a:sym typeface="Wingdings" panose="05000000000000000000" pitchFamily="2" charset="2"/>
              </a:rPr>
              <a:t>What is Internal energy </a:t>
            </a:r>
            <a:endParaRPr lang="en-GB" sz="800" dirty="0">
              <a:sym typeface="Wingdings" panose="05000000000000000000" pitchFamily="2" charset="2"/>
            </a:endParaRPr>
          </a:p>
          <a:p>
            <a:endParaRPr lang="en-GB" sz="800" dirty="0">
              <a:sym typeface="Wingdings" panose="05000000000000000000" pitchFamily="2" charset="2"/>
            </a:endParaRPr>
          </a:p>
          <a:p>
            <a:endParaRPr lang="en-GB" sz="200" dirty="0">
              <a:sym typeface="Wingdings" panose="05000000000000000000" pitchFamily="2" charset="2"/>
            </a:endParaRPr>
          </a:p>
          <a:p>
            <a:r>
              <a:rPr lang="en-GB" sz="800" b="1" dirty="0">
                <a:sym typeface="Wingdings" panose="05000000000000000000" pitchFamily="2" charset="2"/>
              </a:rPr>
              <a:t>Specific Heat Capacity -</a:t>
            </a:r>
            <a:r>
              <a:rPr lang="en-GB" sz="800" dirty="0">
                <a:sym typeface="Wingdings" panose="05000000000000000000" pitchFamily="2" charset="2"/>
              </a:rPr>
              <a:t>How much energy is needed to raise 1Kg by 1</a:t>
            </a:r>
            <a:r>
              <a:rPr lang="en-GB" sz="800" baseline="30000" dirty="0">
                <a:sym typeface="Wingdings" panose="05000000000000000000" pitchFamily="2" charset="2"/>
              </a:rPr>
              <a:t>o</a:t>
            </a:r>
            <a:r>
              <a:rPr lang="en-GB" sz="800" dirty="0">
                <a:sym typeface="Wingdings" panose="05000000000000000000" pitchFamily="2" charset="2"/>
              </a:rPr>
              <a:t>C</a:t>
            </a: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endParaRPr lang="en-GB" sz="800" dirty="0">
              <a:sym typeface="Wingdings" panose="05000000000000000000" pitchFamily="2" charset="2"/>
            </a:endParaRPr>
          </a:p>
          <a:p>
            <a:r>
              <a:rPr lang="en-GB" sz="800" dirty="0">
                <a:sym typeface="Wingdings" panose="05000000000000000000" pitchFamily="2" charset="2"/>
              </a:rPr>
              <a:t>As you heat a substance the temperature increase depends on the amount of energy input, mass and type of material</a:t>
            </a:r>
          </a:p>
          <a:p>
            <a:endParaRPr lang="en-GB" sz="800" dirty="0">
              <a:sym typeface="Wingdings" panose="05000000000000000000" pitchFamily="2" charset="2"/>
            </a:endParaRPr>
          </a:p>
          <a:p>
            <a:r>
              <a:rPr lang="en-GB" sz="800" dirty="0">
                <a:sym typeface="Wingdings" panose="05000000000000000000" pitchFamily="2" charset="2"/>
              </a:rPr>
              <a:t>What are these?</a:t>
            </a:r>
          </a:p>
          <a:p>
            <a:r>
              <a:rPr lang="en-GB" sz="800" b="1" dirty="0">
                <a:sym typeface="Wingdings" panose="05000000000000000000" pitchFamily="2" charset="2"/>
              </a:rPr>
              <a:t>Latent heat</a:t>
            </a:r>
            <a:r>
              <a:rPr lang="en-GB" sz="800" dirty="0">
                <a:sym typeface="Wingdings" panose="05000000000000000000" pitchFamily="2" charset="2"/>
              </a:rPr>
              <a:t>: </a:t>
            </a:r>
          </a:p>
          <a:p>
            <a:r>
              <a:rPr lang="en-GB" sz="800" b="1" dirty="0">
                <a:sym typeface="Wingdings" panose="05000000000000000000" pitchFamily="2" charset="2"/>
              </a:rPr>
              <a:t>Specific latent heat of fusion </a:t>
            </a:r>
            <a:r>
              <a:rPr lang="en-GB" sz="800" dirty="0">
                <a:sym typeface="Wingdings" panose="05000000000000000000" pitchFamily="2" charset="2"/>
              </a:rPr>
              <a:t>–</a:t>
            </a:r>
          </a:p>
          <a:p>
            <a:r>
              <a:rPr lang="en-GB" sz="800" b="1" dirty="0">
                <a:sym typeface="Wingdings" panose="05000000000000000000" pitchFamily="2" charset="2"/>
              </a:rPr>
              <a:t>Specific latent heat of vaporisation </a:t>
            </a:r>
            <a:r>
              <a:rPr lang="en-GB" sz="800" dirty="0">
                <a:sym typeface="Wingdings" panose="05000000000000000000" pitchFamily="2" charset="2"/>
              </a:rPr>
              <a:t>– </a:t>
            </a:r>
          </a:p>
          <a:p>
            <a:endParaRPr lang="en-GB" sz="800" dirty="0">
              <a:sym typeface="Wingdings" panose="05000000000000000000" pitchFamily="2" charset="2"/>
            </a:endParaRPr>
          </a:p>
          <a:p>
            <a:r>
              <a:rPr lang="en-GB" sz="800" dirty="0">
                <a:sym typeface="Wingdings" panose="05000000000000000000" pitchFamily="2" charset="2"/>
              </a:rPr>
              <a:t>There is no temperature change while a change of state is happening as energy is being used to break intermolecular bonds </a:t>
            </a:r>
          </a:p>
        </p:txBody>
      </p:sp>
      <p:pic>
        <p:nvPicPr>
          <p:cNvPr id="44" name="Picture 43">
            <a:extLst>
              <a:ext uri="{FF2B5EF4-FFF2-40B4-BE49-F238E27FC236}">
                <a16:creationId xmlns:a16="http://schemas.microsoft.com/office/drawing/2014/main" id="{D0C3280B-9B6D-46E6-BF31-BB76F97E781F}"/>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t="36025"/>
          <a:stretch/>
        </p:blipFill>
        <p:spPr>
          <a:xfrm>
            <a:off x="1837357" y="4756558"/>
            <a:ext cx="1069715" cy="513269"/>
          </a:xfrm>
          <a:prstGeom prst="rect">
            <a:avLst/>
          </a:prstGeom>
        </p:spPr>
      </p:pic>
      <p:sp>
        <p:nvSpPr>
          <p:cNvPr id="45" name="TextBox 44">
            <a:extLst>
              <a:ext uri="{FF2B5EF4-FFF2-40B4-BE49-F238E27FC236}">
                <a16:creationId xmlns:a16="http://schemas.microsoft.com/office/drawing/2014/main" id="{1FBE57F3-CE5A-4A46-A60E-10B2459B322D}"/>
              </a:ext>
            </a:extLst>
          </p:cNvPr>
          <p:cNvSpPr txBox="1"/>
          <p:nvPr/>
        </p:nvSpPr>
        <p:spPr>
          <a:xfrm>
            <a:off x="228871" y="4762742"/>
            <a:ext cx="1608486" cy="553998"/>
          </a:xfrm>
          <a:prstGeom prst="rect">
            <a:avLst/>
          </a:prstGeom>
          <a:noFill/>
        </p:spPr>
        <p:txBody>
          <a:bodyPr wrap="square" rtlCol="0">
            <a:spAutoFit/>
          </a:bodyPr>
          <a:lstStyle/>
          <a:p>
            <a:r>
              <a:rPr lang="en-GB" sz="750" dirty="0"/>
              <a:t>How much energy is needed to heat 2Kg of water (4200J/</a:t>
            </a:r>
            <a:r>
              <a:rPr lang="en-GB" sz="750" dirty="0" err="1"/>
              <a:t>Kg</a:t>
            </a:r>
            <a:r>
              <a:rPr lang="en-GB" sz="750" baseline="30000" dirty="0" err="1">
                <a:sym typeface="Wingdings" panose="05000000000000000000" pitchFamily="2" charset="2"/>
              </a:rPr>
              <a:t>o</a:t>
            </a:r>
            <a:r>
              <a:rPr lang="en-GB" sz="750" dirty="0" err="1">
                <a:sym typeface="Wingdings" panose="05000000000000000000" pitchFamily="2" charset="2"/>
              </a:rPr>
              <a:t>C</a:t>
            </a:r>
            <a:r>
              <a:rPr lang="en-GB" sz="750" dirty="0">
                <a:sym typeface="Wingdings" panose="05000000000000000000" pitchFamily="2" charset="2"/>
              </a:rPr>
              <a:t>) from 10</a:t>
            </a:r>
            <a:r>
              <a:rPr lang="en-GB" sz="750" baseline="30000" dirty="0">
                <a:sym typeface="Wingdings" panose="05000000000000000000" pitchFamily="2" charset="2"/>
              </a:rPr>
              <a:t>o</a:t>
            </a:r>
            <a:r>
              <a:rPr lang="en-GB" sz="750" dirty="0">
                <a:sym typeface="Wingdings" panose="05000000000000000000" pitchFamily="2" charset="2"/>
              </a:rPr>
              <a:t>C to 100</a:t>
            </a:r>
            <a:r>
              <a:rPr lang="en-GB" sz="750" baseline="30000" dirty="0">
                <a:sym typeface="Wingdings" panose="05000000000000000000" pitchFamily="2" charset="2"/>
              </a:rPr>
              <a:t>o</a:t>
            </a:r>
            <a:r>
              <a:rPr lang="en-GB" sz="750" dirty="0">
                <a:sym typeface="Wingdings" panose="05000000000000000000" pitchFamily="2" charset="2"/>
              </a:rPr>
              <a:t>C?</a:t>
            </a:r>
          </a:p>
          <a:p>
            <a:r>
              <a:rPr lang="en-GB" sz="750" dirty="0">
                <a:sym typeface="Wingdings" panose="05000000000000000000" pitchFamily="2" charset="2"/>
              </a:rPr>
              <a:t>2 x 4200 x 90 = 756000J</a:t>
            </a:r>
            <a:endParaRPr lang="en-GB" sz="750" dirty="0"/>
          </a:p>
        </p:txBody>
      </p:sp>
      <p:pic>
        <p:nvPicPr>
          <p:cNvPr id="1026" name="Picture 2" descr="Image result for particle model solid liquid gas">
            <a:extLst>
              <a:ext uri="{FF2B5EF4-FFF2-40B4-BE49-F238E27FC236}">
                <a16:creationId xmlns:a16="http://schemas.microsoft.com/office/drawing/2014/main" id="{86BF3763-0CB2-4FC0-AF52-1C73512C794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20125"/>
          <a:stretch/>
        </p:blipFill>
        <p:spPr bwMode="auto">
          <a:xfrm>
            <a:off x="1474130" y="3450835"/>
            <a:ext cx="1551532" cy="5539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a:extLst>
              <a:ext uri="{FF2B5EF4-FFF2-40B4-BE49-F238E27FC236}">
                <a16:creationId xmlns:a16="http://schemas.microsoft.com/office/drawing/2014/main" id="{FDEA51F3-921E-4492-AE11-BE76ED82C7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54167" y="5819776"/>
            <a:ext cx="1568766" cy="834820"/>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588DC295-0023-43AE-8AA7-61E4ECD4285E}"/>
              </a:ext>
            </a:extLst>
          </p:cNvPr>
          <p:cNvSpPr txBox="1"/>
          <p:nvPr/>
        </p:nvSpPr>
        <p:spPr>
          <a:xfrm>
            <a:off x="3166600" y="4423674"/>
            <a:ext cx="3046407" cy="95410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Pressure</a:t>
            </a:r>
          </a:p>
          <a:p>
            <a:r>
              <a:rPr lang="en-GB" sz="800" dirty="0">
                <a:sym typeface="Wingdings" panose="05000000000000000000" pitchFamily="2" charset="2"/>
              </a:rPr>
              <a:t>If a gas is kept at a </a:t>
            </a:r>
            <a:r>
              <a:rPr lang="en-GB" sz="800" b="1" dirty="0">
                <a:sym typeface="Wingdings" panose="05000000000000000000" pitchFamily="2" charset="2"/>
              </a:rPr>
              <a:t>__________________</a:t>
            </a:r>
            <a:r>
              <a:rPr lang="en-GB" sz="800" dirty="0">
                <a:sym typeface="Wingdings" panose="05000000000000000000" pitchFamily="2" charset="2"/>
              </a:rPr>
              <a:t>but the </a:t>
            </a:r>
            <a:r>
              <a:rPr lang="en-GB" sz="800" b="1" dirty="0">
                <a:sym typeface="Wingdings" panose="05000000000000000000" pitchFamily="2" charset="2"/>
              </a:rPr>
              <a:t>temperature ___________</a:t>
            </a:r>
            <a:r>
              <a:rPr lang="en-GB" sz="800" dirty="0">
                <a:sym typeface="Wingdings" panose="05000000000000000000" pitchFamily="2" charset="2"/>
              </a:rPr>
              <a:t>, the pressure will increase due to the increase in Kinetic energy and more </a:t>
            </a:r>
            <a:r>
              <a:rPr lang="en-GB" sz="800" b="1" dirty="0">
                <a:sym typeface="Wingdings" panose="05000000000000000000" pitchFamily="2" charset="2"/>
              </a:rPr>
              <a:t>____________________</a:t>
            </a:r>
          </a:p>
          <a:p>
            <a:endParaRPr lang="en-GB" sz="800" dirty="0">
              <a:sym typeface="Wingdings" panose="05000000000000000000" pitchFamily="2" charset="2"/>
            </a:endParaRPr>
          </a:p>
          <a:p>
            <a:r>
              <a:rPr lang="en-GB" sz="800" dirty="0">
                <a:sym typeface="Wingdings" panose="05000000000000000000" pitchFamily="2" charset="2"/>
              </a:rPr>
              <a:t>Temperature increase is </a:t>
            </a:r>
            <a:r>
              <a:rPr lang="en-GB" sz="800" b="1" dirty="0">
                <a:sym typeface="Wingdings" panose="05000000000000000000" pitchFamily="2" charset="2"/>
              </a:rPr>
              <a:t>__________________________</a:t>
            </a:r>
            <a:r>
              <a:rPr lang="en-GB" sz="800" dirty="0">
                <a:sym typeface="Wingdings" panose="05000000000000000000" pitchFamily="2" charset="2"/>
              </a:rPr>
              <a:t>to pressure increase if volume kept the same</a:t>
            </a:r>
          </a:p>
        </p:txBody>
      </p:sp>
      <p:pic>
        <p:nvPicPr>
          <p:cNvPr id="47" name="Picture 2" descr="Image result for atom">
            <a:extLst>
              <a:ext uri="{FF2B5EF4-FFF2-40B4-BE49-F238E27FC236}">
                <a16:creationId xmlns:a16="http://schemas.microsoft.com/office/drawing/2014/main" id="{1C480906-0490-4CE6-878A-5713E9B5902E}"/>
              </a:ext>
            </a:extLst>
          </p:cNvPr>
          <p:cNvPicPr>
            <a:picLocks noChangeAspect="1" noChangeArrowheads="1"/>
          </p:cNvPicPr>
          <p:nvPr/>
        </p:nvPicPr>
        <p:blipFill rotWithShape="1">
          <a:blip r:embed="rId7" cstate="hqprint">
            <a:extLst>
              <a:ext uri="{28A0092B-C50C-407E-A947-70E740481C1C}">
                <a14:useLocalDpi xmlns:a14="http://schemas.microsoft.com/office/drawing/2010/main" val="0"/>
              </a:ext>
            </a:extLst>
          </a:blip>
          <a:srcRect r="37171"/>
          <a:stretch/>
        </p:blipFill>
        <p:spPr bwMode="auto">
          <a:xfrm>
            <a:off x="3767041" y="23745"/>
            <a:ext cx="661693" cy="58543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8" name="Table 47">
            <a:extLst>
              <a:ext uri="{FF2B5EF4-FFF2-40B4-BE49-F238E27FC236}">
                <a16:creationId xmlns:a16="http://schemas.microsoft.com/office/drawing/2014/main" id="{A0208EBB-8915-448C-B79B-FD0BCF212230}"/>
              </a:ext>
            </a:extLst>
          </p:cNvPr>
          <p:cNvGraphicFramePr>
            <a:graphicFrameLocks noGrp="1"/>
          </p:cNvGraphicFramePr>
          <p:nvPr>
            <p:extLst>
              <p:ext uri="{D42A27DB-BD31-4B8C-83A1-F6EECF244321}">
                <p14:modId xmlns:p14="http://schemas.microsoft.com/office/powerpoint/2010/main" val="4218536862"/>
              </p:ext>
            </p:extLst>
          </p:nvPr>
        </p:nvGraphicFramePr>
        <p:xfrm>
          <a:off x="6277989" y="77639"/>
          <a:ext cx="2766830" cy="822960"/>
        </p:xfrm>
        <a:graphic>
          <a:graphicData uri="http://schemas.openxmlformats.org/drawingml/2006/table">
            <a:tbl>
              <a:tblPr firstRow="1" bandRow="1">
                <a:tableStyleId>{5C22544A-7EE6-4342-B048-85BDC9FD1C3A}</a:tableStyleId>
              </a:tblPr>
              <a:tblGrid>
                <a:gridCol w="1264412">
                  <a:extLst>
                    <a:ext uri="{9D8B030D-6E8A-4147-A177-3AD203B41FA5}">
                      <a16:colId xmlns:a16="http://schemas.microsoft.com/office/drawing/2014/main" val="20000"/>
                    </a:ext>
                  </a:extLst>
                </a:gridCol>
                <a:gridCol w="855338">
                  <a:extLst>
                    <a:ext uri="{9D8B030D-6E8A-4147-A177-3AD203B41FA5}">
                      <a16:colId xmlns:a16="http://schemas.microsoft.com/office/drawing/2014/main" val="20001"/>
                    </a:ext>
                  </a:extLst>
                </a:gridCol>
                <a:gridCol w="647080">
                  <a:extLst>
                    <a:ext uri="{9D8B030D-6E8A-4147-A177-3AD203B41FA5}">
                      <a16:colId xmlns:a16="http://schemas.microsoft.com/office/drawing/2014/main" val="20002"/>
                    </a:ext>
                  </a:extLst>
                </a:gridCol>
              </a:tblGrid>
              <a:tr h="181503">
                <a:tc>
                  <a:txBody>
                    <a:bodyPr/>
                    <a:lstStyle/>
                    <a:p>
                      <a:r>
                        <a:rPr lang="en-GB" sz="750" dirty="0">
                          <a:solidFill>
                            <a:sysClr val="windowText" lastClr="000000"/>
                          </a:solidFill>
                        </a:rPr>
                        <a:t>Sub</a:t>
                      </a:r>
                      <a:r>
                        <a:rPr lang="en-GB" sz="750" baseline="0" dirty="0">
                          <a:solidFill>
                            <a:sysClr val="windowText" lastClr="000000"/>
                          </a:solidFill>
                        </a:rPr>
                        <a:t>- atomic particle</a:t>
                      </a:r>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Charge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Mass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0">
                <a:tc>
                  <a:txBody>
                    <a:bodyPr/>
                    <a:lstStyle/>
                    <a:p>
                      <a:r>
                        <a:rPr lang="en-GB" sz="750" dirty="0">
                          <a:solidFill>
                            <a:sysClr val="windowText" lastClr="000000"/>
                          </a:solidFill>
                        </a:rPr>
                        <a:t>Proton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0">
                <a:tc>
                  <a:txBody>
                    <a:bodyPr/>
                    <a:lstStyle/>
                    <a:p>
                      <a:r>
                        <a:rPr lang="en-GB" sz="750" dirty="0">
                          <a:solidFill>
                            <a:sysClr val="windowText" lastClr="000000"/>
                          </a:solidFill>
                        </a:rPr>
                        <a:t>Electron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0">
                <a:tc>
                  <a:txBody>
                    <a:bodyPr/>
                    <a:lstStyle/>
                    <a:p>
                      <a:r>
                        <a:rPr lang="en-GB" sz="750" dirty="0">
                          <a:solidFill>
                            <a:sysClr val="windowText" lastClr="000000"/>
                          </a:solidFill>
                        </a:rPr>
                        <a:t>Neutron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51" name="TextBox 50">
            <a:extLst>
              <a:ext uri="{FF2B5EF4-FFF2-40B4-BE49-F238E27FC236}">
                <a16:creationId xmlns:a16="http://schemas.microsoft.com/office/drawing/2014/main" id="{03AB0543-66A4-4C62-8605-4AE31EE53CB9}"/>
              </a:ext>
            </a:extLst>
          </p:cNvPr>
          <p:cNvSpPr txBox="1"/>
          <p:nvPr/>
        </p:nvSpPr>
        <p:spPr>
          <a:xfrm>
            <a:off x="6264515" y="960911"/>
            <a:ext cx="2801498"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Absorb EM radiation = electrons move to a higher shell </a:t>
            </a:r>
          </a:p>
          <a:p>
            <a:r>
              <a:rPr lang="en-GB" sz="800" dirty="0">
                <a:sym typeface="Wingdings" panose="05000000000000000000" pitchFamily="2" charset="2"/>
              </a:rPr>
              <a:t>Emit EM radiation = electrons move to a lower shell</a:t>
            </a:r>
          </a:p>
        </p:txBody>
      </p:sp>
      <p:sp>
        <p:nvSpPr>
          <p:cNvPr id="52" name="TextBox 51">
            <a:extLst>
              <a:ext uri="{FF2B5EF4-FFF2-40B4-BE49-F238E27FC236}">
                <a16:creationId xmlns:a16="http://schemas.microsoft.com/office/drawing/2014/main" id="{364C0EC5-4750-43A7-BE69-21590D4A4AFD}"/>
              </a:ext>
            </a:extLst>
          </p:cNvPr>
          <p:cNvSpPr txBox="1"/>
          <p:nvPr/>
        </p:nvSpPr>
        <p:spPr>
          <a:xfrm>
            <a:off x="6264515" y="1344388"/>
            <a:ext cx="2801498"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Mass number </a:t>
            </a:r>
            <a:r>
              <a:rPr lang="en-GB" sz="800" dirty="0">
                <a:sym typeface="Wingdings" panose="05000000000000000000" pitchFamily="2" charset="2"/>
              </a:rPr>
              <a:t>= </a:t>
            </a:r>
          </a:p>
          <a:p>
            <a:r>
              <a:rPr lang="en-GB" sz="800" b="1" dirty="0">
                <a:sym typeface="Wingdings" panose="05000000000000000000" pitchFamily="2" charset="2"/>
              </a:rPr>
              <a:t>Atomic number </a:t>
            </a:r>
            <a:r>
              <a:rPr lang="en-GB" sz="800" dirty="0">
                <a:sym typeface="Wingdings" panose="05000000000000000000" pitchFamily="2" charset="2"/>
              </a:rPr>
              <a:t>=</a:t>
            </a:r>
          </a:p>
          <a:p>
            <a:r>
              <a:rPr lang="en-GB" sz="800" b="1" dirty="0">
                <a:sym typeface="Wingdings" panose="05000000000000000000" pitchFamily="2" charset="2"/>
              </a:rPr>
              <a:t>Isotopes </a:t>
            </a:r>
            <a:r>
              <a:rPr lang="en-GB" sz="800" dirty="0">
                <a:sym typeface="Wingdings" panose="05000000000000000000" pitchFamily="2" charset="2"/>
              </a:rPr>
              <a:t>=</a:t>
            </a:r>
          </a:p>
          <a:p>
            <a:endParaRPr lang="en-GB" sz="800" dirty="0">
              <a:sym typeface="Wingdings" panose="05000000000000000000" pitchFamily="2" charset="2"/>
            </a:endParaRPr>
          </a:p>
          <a:p>
            <a:r>
              <a:rPr lang="en-GB" sz="800" b="1" dirty="0">
                <a:sym typeface="Wingdings" panose="05000000000000000000" pitchFamily="2" charset="2"/>
              </a:rPr>
              <a:t>Positive ions </a:t>
            </a:r>
            <a:r>
              <a:rPr lang="en-GB" sz="800" dirty="0">
                <a:sym typeface="Wingdings" panose="05000000000000000000" pitchFamily="2" charset="2"/>
              </a:rPr>
              <a:t>______ electrons, </a:t>
            </a:r>
            <a:r>
              <a:rPr lang="en-GB" sz="800" b="1" dirty="0">
                <a:sym typeface="Wingdings" panose="05000000000000000000" pitchFamily="2" charset="2"/>
              </a:rPr>
              <a:t>negative ions </a:t>
            </a:r>
            <a:r>
              <a:rPr lang="en-GB" sz="800" dirty="0">
                <a:sym typeface="Wingdings" panose="05000000000000000000" pitchFamily="2" charset="2"/>
              </a:rPr>
              <a:t>______ electrons</a:t>
            </a:r>
          </a:p>
        </p:txBody>
      </p:sp>
      <p:sp>
        <p:nvSpPr>
          <p:cNvPr id="53" name="TextBox 52">
            <a:extLst>
              <a:ext uri="{FF2B5EF4-FFF2-40B4-BE49-F238E27FC236}">
                <a16:creationId xmlns:a16="http://schemas.microsoft.com/office/drawing/2014/main" id="{2F735121-147C-4001-9075-484BE052E2D1}"/>
              </a:ext>
            </a:extLst>
          </p:cNvPr>
          <p:cNvSpPr txBox="1"/>
          <p:nvPr/>
        </p:nvSpPr>
        <p:spPr>
          <a:xfrm>
            <a:off x="6264515" y="2119316"/>
            <a:ext cx="2801498" cy="5847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Atom theory</a:t>
            </a:r>
          </a:p>
          <a:p>
            <a:r>
              <a:rPr lang="en-GB" sz="800" dirty="0">
                <a:sym typeface="Wingdings" panose="05000000000000000000" pitchFamily="2" charset="2"/>
              </a:rPr>
              <a:t>“tiny spheres”  _______ discovered  plum pudding model  ______ particle scattering experiments  nuclear model  (Bohr) ______ discovered  Neutron discovered (Chadwick)</a:t>
            </a:r>
          </a:p>
        </p:txBody>
      </p:sp>
      <p:graphicFrame>
        <p:nvGraphicFramePr>
          <p:cNvPr id="55" name="Table 54">
            <a:extLst>
              <a:ext uri="{FF2B5EF4-FFF2-40B4-BE49-F238E27FC236}">
                <a16:creationId xmlns:a16="http://schemas.microsoft.com/office/drawing/2014/main" id="{B6148FA6-00F1-43A7-B9B4-3D27C319C6AE}"/>
              </a:ext>
            </a:extLst>
          </p:cNvPr>
          <p:cNvGraphicFramePr>
            <a:graphicFrameLocks noGrp="1"/>
          </p:cNvGraphicFramePr>
          <p:nvPr>
            <p:extLst>
              <p:ext uri="{D42A27DB-BD31-4B8C-83A1-F6EECF244321}">
                <p14:modId xmlns:p14="http://schemas.microsoft.com/office/powerpoint/2010/main" val="2566133226"/>
              </p:ext>
            </p:extLst>
          </p:nvPr>
        </p:nvGraphicFramePr>
        <p:xfrm>
          <a:off x="6312660" y="3609443"/>
          <a:ext cx="2787273" cy="1051560"/>
        </p:xfrm>
        <a:graphic>
          <a:graphicData uri="http://schemas.openxmlformats.org/drawingml/2006/table">
            <a:tbl>
              <a:tblPr firstRow="1" bandRow="1">
                <a:tableStyleId>{5C22544A-7EE6-4342-B048-85BDC9FD1C3A}</a:tableStyleId>
              </a:tblPr>
              <a:tblGrid>
                <a:gridCol w="495569">
                  <a:extLst>
                    <a:ext uri="{9D8B030D-6E8A-4147-A177-3AD203B41FA5}">
                      <a16:colId xmlns:a16="http://schemas.microsoft.com/office/drawing/2014/main" val="2906348648"/>
                    </a:ext>
                  </a:extLst>
                </a:gridCol>
                <a:gridCol w="581911">
                  <a:extLst>
                    <a:ext uri="{9D8B030D-6E8A-4147-A177-3AD203B41FA5}">
                      <a16:colId xmlns:a16="http://schemas.microsoft.com/office/drawing/2014/main" val="1399400356"/>
                    </a:ext>
                  </a:extLst>
                </a:gridCol>
                <a:gridCol w="519650">
                  <a:extLst>
                    <a:ext uri="{9D8B030D-6E8A-4147-A177-3AD203B41FA5}">
                      <a16:colId xmlns:a16="http://schemas.microsoft.com/office/drawing/2014/main" val="1944856791"/>
                    </a:ext>
                  </a:extLst>
                </a:gridCol>
                <a:gridCol w="492302">
                  <a:extLst>
                    <a:ext uri="{9D8B030D-6E8A-4147-A177-3AD203B41FA5}">
                      <a16:colId xmlns:a16="http://schemas.microsoft.com/office/drawing/2014/main" val="706771557"/>
                    </a:ext>
                  </a:extLst>
                </a:gridCol>
                <a:gridCol w="697841">
                  <a:extLst>
                    <a:ext uri="{9D8B030D-6E8A-4147-A177-3AD203B41FA5}">
                      <a16:colId xmlns:a16="http://schemas.microsoft.com/office/drawing/2014/main" val="2075048096"/>
                    </a:ext>
                  </a:extLst>
                </a:gridCol>
              </a:tblGrid>
              <a:tr h="124818">
                <a:tc>
                  <a:txBody>
                    <a:bodyPr/>
                    <a:lstStyle/>
                    <a:p>
                      <a:r>
                        <a:rPr lang="en-GB" sz="750" b="0" dirty="0">
                          <a:solidFill>
                            <a:sysClr val="windowText" lastClr="000000"/>
                          </a:solidFill>
                        </a:rPr>
                        <a:t>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Structure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Ionising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Range in air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b="0" dirty="0">
                          <a:solidFill>
                            <a:sysClr val="windowText" lastClr="000000"/>
                          </a:solidFill>
                        </a:rPr>
                        <a:t>Stopped by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26024384"/>
                  </a:ext>
                </a:extLst>
              </a:tr>
              <a:tr h="180616">
                <a:tc>
                  <a:txBody>
                    <a:bodyPr/>
                    <a:lstStyle/>
                    <a:p>
                      <a:r>
                        <a:rPr lang="en-GB" sz="750" dirty="0">
                          <a:solidFill>
                            <a:sysClr val="windowText" lastClr="000000"/>
                          </a:solidFill>
                        </a:rPr>
                        <a:t>Alpha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2p,2n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78425436"/>
                  </a:ext>
                </a:extLst>
              </a:tr>
              <a:tr h="180616">
                <a:tc>
                  <a:txBody>
                    <a:bodyPr/>
                    <a:lstStyle/>
                    <a:p>
                      <a:r>
                        <a:rPr lang="en-GB" sz="750" dirty="0">
                          <a:solidFill>
                            <a:sysClr val="windowText" lastClr="000000"/>
                          </a:solidFill>
                        </a:rPr>
                        <a:t>Beta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88720718"/>
                  </a:ext>
                </a:extLst>
              </a:tr>
              <a:tr h="180616">
                <a:tc>
                  <a:txBody>
                    <a:bodyPr/>
                    <a:lstStyle/>
                    <a:p>
                      <a:r>
                        <a:rPr lang="en-GB" sz="750" dirty="0">
                          <a:solidFill>
                            <a:sysClr val="windowText" lastClr="000000"/>
                          </a:solidFill>
                        </a:rPr>
                        <a:t>gamma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750" dirty="0">
                          <a:solidFill>
                            <a:sysClr val="windowText" lastClr="000000"/>
                          </a:solidFill>
                        </a:rPr>
                        <a:t>EM radiation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75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5095217"/>
                  </a:ext>
                </a:extLst>
              </a:tr>
            </a:tbl>
          </a:graphicData>
        </a:graphic>
      </p:graphicFrame>
      <p:pic>
        <p:nvPicPr>
          <p:cNvPr id="60" name="Picture 59">
            <a:extLst>
              <a:ext uri="{FF2B5EF4-FFF2-40B4-BE49-F238E27FC236}">
                <a16:creationId xmlns:a16="http://schemas.microsoft.com/office/drawing/2014/main" id="{3C8268FC-0C93-428A-92A7-EA434A66E3D4}"/>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32224"/>
          <a:stretch/>
        </p:blipFill>
        <p:spPr>
          <a:xfrm>
            <a:off x="4764955" y="5571150"/>
            <a:ext cx="1401190" cy="1205967"/>
          </a:xfrm>
          <a:prstGeom prst="rect">
            <a:avLst/>
          </a:prstGeom>
        </p:spPr>
      </p:pic>
      <p:sp>
        <p:nvSpPr>
          <p:cNvPr id="62" name="TextBox 61">
            <a:extLst>
              <a:ext uri="{FF2B5EF4-FFF2-40B4-BE49-F238E27FC236}">
                <a16:creationId xmlns:a16="http://schemas.microsoft.com/office/drawing/2014/main" id="{F0E46DD9-F46C-40F3-9A13-C8771A1D5027}"/>
              </a:ext>
            </a:extLst>
          </p:cNvPr>
          <p:cNvSpPr txBox="1"/>
          <p:nvPr/>
        </p:nvSpPr>
        <p:spPr>
          <a:xfrm>
            <a:off x="6277990" y="4700672"/>
            <a:ext cx="2801498" cy="13388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Radiation activity is measured in </a:t>
            </a:r>
            <a:r>
              <a:rPr lang="en-GB" sz="800" b="1" dirty="0">
                <a:sym typeface="Wingdings" panose="05000000000000000000" pitchFamily="2" charset="2"/>
              </a:rPr>
              <a:t>becquerels</a:t>
            </a:r>
            <a:r>
              <a:rPr lang="en-GB" sz="800" dirty="0">
                <a:sym typeface="Wingdings" panose="05000000000000000000" pitchFamily="2" charset="2"/>
              </a:rPr>
              <a:t> and detected by </a:t>
            </a:r>
            <a:r>
              <a:rPr lang="en-GB" sz="800" b="1" dirty="0">
                <a:sym typeface="Wingdings" panose="05000000000000000000" pitchFamily="2" charset="2"/>
              </a:rPr>
              <a:t>Geiger-Muller tube</a:t>
            </a:r>
          </a:p>
          <a:p>
            <a:endParaRPr lang="en-GB" sz="300" b="1" dirty="0">
              <a:sym typeface="Wingdings" panose="05000000000000000000" pitchFamily="2" charset="2"/>
            </a:endParaRPr>
          </a:p>
          <a:p>
            <a:r>
              <a:rPr lang="en-GB" sz="800" b="1" dirty="0">
                <a:sym typeface="Wingdings" panose="05000000000000000000" pitchFamily="2" charset="2"/>
              </a:rPr>
              <a:t>Half life </a:t>
            </a:r>
            <a:r>
              <a:rPr lang="en-GB" sz="800" dirty="0">
                <a:sym typeface="Wingdings" panose="05000000000000000000" pitchFamily="2" charset="2"/>
              </a:rPr>
              <a:t>– </a:t>
            </a:r>
          </a:p>
          <a:p>
            <a:endParaRPr lang="en-GB" sz="800" dirty="0">
              <a:sym typeface="Wingdings" panose="05000000000000000000" pitchFamily="2" charset="2"/>
            </a:endParaRPr>
          </a:p>
          <a:p>
            <a:endParaRPr lang="en-GB" sz="300" dirty="0">
              <a:sym typeface="Wingdings" panose="05000000000000000000" pitchFamily="2" charset="2"/>
            </a:endParaRPr>
          </a:p>
          <a:p>
            <a:r>
              <a:rPr lang="en-GB" sz="800" b="1" dirty="0">
                <a:sym typeface="Wingdings" panose="05000000000000000000" pitchFamily="2" charset="2"/>
              </a:rPr>
              <a:t>Contamination</a:t>
            </a:r>
            <a:r>
              <a:rPr lang="en-GB" sz="800" dirty="0">
                <a:sym typeface="Wingdings" panose="05000000000000000000" pitchFamily="2" charset="2"/>
              </a:rPr>
              <a:t> </a:t>
            </a:r>
          </a:p>
          <a:p>
            <a:endParaRPr lang="en-GB" sz="800" dirty="0">
              <a:sym typeface="Wingdings" panose="05000000000000000000" pitchFamily="2" charset="2"/>
            </a:endParaRPr>
          </a:p>
          <a:p>
            <a:endParaRPr lang="en-GB" sz="800" dirty="0">
              <a:sym typeface="Wingdings" panose="05000000000000000000" pitchFamily="2" charset="2"/>
            </a:endParaRPr>
          </a:p>
          <a:p>
            <a:endParaRPr lang="en-GB" sz="300" dirty="0">
              <a:sym typeface="Wingdings" panose="05000000000000000000" pitchFamily="2" charset="2"/>
            </a:endParaRPr>
          </a:p>
          <a:p>
            <a:r>
              <a:rPr lang="en-GB" sz="800" b="1" dirty="0">
                <a:sym typeface="Wingdings" panose="05000000000000000000" pitchFamily="2" charset="2"/>
              </a:rPr>
              <a:t>Irradiation</a:t>
            </a:r>
            <a:r>
              <a:rPr lang="en-GB" sz="800" dirty="0">
                <a:sym typeface="Wingdings" panose="05000000000000000000" pitchFamily="2" charset="2"/>
              </a:rPr>
              <a:t> </a:t>
            </a:r>
          </a:p>
          <a:p>
            <a:endParaRPr lang="en-GB" sz="800" dirty="0">
              <a:sym typeface="Wingdings" panose="05000000000000000000" pitchFamily="2" charset="2"/>
            </a:endParaRPr>
          </a:p>
        </p:txBody>
      </p:sp>
      <p:sp>
        <p:nvSpPr>
          <p:cNvPr id="63" name="TextBox 62">
            <a:extLst>
              <a:ext uri="{FF2B5EF4-FFF2-40B4-BE49-F238E27FC236}">
                <a16:creationId xmlns:a16="http://schemas.microsoft.com/office/drawing/2014/main" id="{F370A9FE-3B95-44FB-94A4-4B8D4F883DF1}"/>
              </a:ext>
            </a:extLst>
          </p:cNvPr>
          <p:cNvSpPr txBox="1"/>
          <p:nvPr/>
        </p:nvSpPr>
        <p:spPr>
          <a:xfrm>
            <a:off x="6277991" y="2739420"/>
            <a:ext cx="2801498"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Alpha Scattering experiments</a:t>
            </a:r>
          </a:p>
          <a:p>
            <a:endParaRPr lang="en-GB" sz="800" b="1" dirty="0">
              <a:sym typeface="Wingdings" panose="05000000000000000000" pitchFamily="2" charset="2"/>
            </a:endParaRPr>
          </a:p>
          <a:p>
            <a:endParaRPr lang="en-GB" sz="800" b="1" dirty="0">
              <a:sym typeface="Wingdings" panose="05000000000000000000" pitchFamily="2" charset="2"/>
            </a:endParaRPr>
          </a:p>
          <a:p>
            <a:endParaRPr lang="en-GB" sz="800" b="1" dirty="0">
              <a:sym typeface="Wingdings" panose="05000000000000000000" pitchFamily="2" charset="2"/>
            </a:endParaRPr>
          </a:p>
          <a:p>
            <a:endParaRPr lang="en-GB" sz="800" b="1" dirty="0">
              <a:sym typeface="Wingdings" panose="05000000000000000000" pitchFamily="2" charset="2"/>
            </a:endParaRPr>
          </a:p>
          <a:p>
            <a:endParaRPr lang="en-GB" sz="800" b="1" dirty="0">
              <a:sym typeface="Wingdings" panose="05000000000000000000" pitchFamily="2" charset="2"/>
            </a:endParaRPr>
          </a:p>
        </p:txBody>
      </p:sp>
      <p:sp>
        <p:nvSpPr>
          <p:cNvPr id="64" name="TextBox 63">
            <a:extLst>
              <a:ext uri="{FF2B5EF4-FFF2-40B4-BE49-F238E27FC236}">
                <a16:creationId xmlns:a16="http://schemas.microsoft.com/office/drawing/2014/main" id="{139D3B9C-F18B-4192-A216-0752DE37A62B}"/>
              </a:ext>
            </a:extLst>
          </p:cNvPr>
          <p:cNvSpPr txBox="1"/>
          <p:nvPr/>
        </p:nvSpPr>
        <p:spPr>
          <a:xfrm>
            <a:off x="6261302" y="6094558"/>
            <a:ext cx="2801498"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Alpha decay -  mass number -4, atomic number -2 (more –</a:t>
            </a:r>
            <a:r>
              <a:rPr lang="en-GB" sz="800" dirty="0" err="1">
                <a:sym typeface="Wingdings" panose="05000000000000000000" pitchFamily="2" charset="2"/>
              </a:rPr>
              <a:t>ve</a:t>
            </a:r>
            <a:r>
              <a:rPr lang="en-GB" sz="800" dirty="0">
                <a:sym typeface="Wingdings" panose="05000000000000000000" pitchFamily="2" charset="2"/>
              </a:rPr>
              <a:t>)</a:t>
            </a:r>
          </a:p>
          <a:p>
            <a:r>
              <a:rPr lang="en-GB" sz="800" dirty="0">
                <a:sym typeface="Wingdings" panose="05000000000000000000" pitchFamily="2" charset="2"/>
              </a:rPr>
              <a:t>Beta decay – atomic number +1 (more positive)</a:t>
            </a:r>
          </a:p>
        </p:txBody>
      </p:sp>
      <p:pic>
        <p:nvPicPr>
          <p:cNvPr id="65" name="Picture 64">
            <a:extLst>
              <a:ext uri="{FF2B5EF4-FFF2-40B4-BE49-F238E27FC236}">
                <a16:creationId xmlns:a16="http://schemas.microsoft.com/office/drawing/2014/main" id="{86522AF1-B17A-42F2-AFBF-4600E710422C}"/>
              </a:ext>
            </a:extLst>
          </p:cNvPr>
          <p:cNvPicPr/>
          <p:nvPr/>
        </p:nvPicPr>
        <p:blipFill>
          <a:blip r:embed="rId9">
            <a:extLst>
              <a:ext uri="{28A0092B-C50C-407E-A947-70E740481C1C}">
                <a14:useLocalDpi xmlns:a14="http://schemas.microsoft.com/office/drawing/2010/main" val="0"/>
              </a:ext>
            </a:extLst>
          </a:blip>
          <a:stretch>
            <a:fillRect/>
          </a:stretch>
        </p:blipFill>
        <p:spPr>
          <a:xfrm>
            <a:off x="6261302" y="6507885"/>
            <a:ext cx="1263448" cy="269232"/>
          </a:xfrm>
          <a:prstGeom prst="rect">
            <a:avLst/>
          </a:prstGeom>
        </p:spPr>
      </p:pic>
      <p:pic>
        <p:nvPicPr>
          <p:cNvPr id="66" name="Picture 65">
            <a:extLst>
              <a:ext uri="{FF2B5EF4-FFF2-40B4-BE49-F238E27FC236}">
                <a16:creationId xmlns:a16="http://schemas.microsoft.com/office/drawing/2014/main" id="{E7F5D851-3FB6-4E7E-BE28-66099B90A063}"/>
              </a:ext>
            </a:extLst>
          </p:cNvPr>
          <p:cNvPicPr/>
          <p:nvPr/>
        </p:nvPicPr>
        <p:blipFill>
          <a:blip r:embed="rId10">
            <a:extLst>
              <a:ext uri="{28A0092B-C50C-407E-A947-70E740481C1C}">
                <a14:useLocalDpi xmlns:a14="http://schemas.microsoft.com/office/drawing/2010/main" val="0"/>
              </a:ext>
            </a:extLst>
          </a:blip>
          <a:stretch>
            <a:fillRect/>
          </a:stretch>
        </p:blipFill>
        <p:spPr>
          <a:xfrm>
            <a:off x="7661314" y="6553897"/>
            <a:ext cx="1383505" cy="201397"/>
          </a:xfrm>
          <a:prstGeom prst="rect">
            <a:avLst/>
          </a:prstGeom>
        </p:spPr>
      </p:pic>
    </p:spTree>
    <p:extLst>
      <p:ext uri="{BB962C8B-B14F-4D97-AF65-F5344CB8AC3E}">
        <p14:creationId xmlns:p14="http://schemas.microsoft.com/office/powerpoint/2010/main" val="4175617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20573109"/>
              </p:ext>
            </p:extLst>
          </p:nvPr>
        </p:nvGraphicFramePr>
        <p:xfrm>
          <a:off x="69214" y="3416755"/>
          <a:ext cx="1059150" cy="3354012"/>
        </p:xfrm>
        <a:graphic>
          <a:graphicData uri="http://schemas.openxmlformats.org/drawingml/2006/table">
            <a:tbl>
              <a:tblPr firstRow="1" bandRow="1">
                <a:tableStyleId>{5C22544A-7EE6-4342-B048-85BDC9FD1C3A}</a:tableStyleId>
              </a:tblPr>
              <a:tblGrid>
                <a:gridCol w="655969">
                  <a:extLst>
                    <a:ext uri="{9D8B030D-6E8A-4147-A177-3AD203B41FA5}">
                      <a16:colId xmlns:a16="http://schemas.microsoft.com/office/drawing/2014/main" val="1946657116"/>
                    </a:ext>
                  </a:extLst>
                </a:gridCol>
                <a:gridCol w="403181">
                  <a:extLst>
                    <a:ext uri="{9D8B030D-6E8A-4147-A177-3AD203B41FA5}">
                      <a16:colId xmlns:a16="http://schemas.microsoft.com/office/drawing/2014/main" val="2396140395"/>
                    </a:ext>
                  </a:extLst>
                </a:gridCol>
              </a:tblGrid>
              <a:tr h="179135">
                <a:tc>
                  <a:txBody>
                    <a:bodyPr/>
                    <a:lstStyle/>
                    <a:p>
                      <a:r>
                        <a:rPr lang="en-GB" sz="700" b="0" dirty="0">
                          <a:solidFill>
                            <a:sysClr val="windowText" lastClr="000000"/>
                          </a:solidFill>
                        </a:rPr>
                        <a:t>Measurement </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700" b="0" dirty="0">
                          <a:solidFill>
                            <a:sysClr val="windowText" lastClr="000000"/>
                          </a:solidFill>
                        </a:rPr>
                        <a:t>Unit</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6736095"/>
                  </a:ext>
                </a:extLst>
              </a:tr>
              <a:tr h="179135">
                <a:tc>
                  <a:txBody>
                    <a:bodyPr/>
                    <a:lstStyle/>
                    <a:p>
                      <a:r>
                        <a:rPr lang="en-GB" sz="700" b="0" dirty="0">
                          <a:solidFill>
                            <a:sysClr val="windowText" lastClr="000000"/>
                          </a:solidFill>
                        </a:rPr>
                        <a:t>Energy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b="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2122116"/>
                  </a:ext>
                </a:extLst>
              </a:tr>
              <a:tr h="174171">
                <a:tc>
                  <a:txBody>
                    <a:bodyPr/>
                    <a:lstStyle/>
                    <a:p>
                      <a:r>
                        <a:rPr lang="en-GB" sz="700" dirty="0">
                          <a:solidFill>
                            <a:sysClr val="windowText" lastClr="000000"/>
                          </a:solidFill>
                        </a:rPr>
                        <a:t>Work done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6613693"/>
                  </a:ext>
                </a:extLst>
              </a:tr>
              <a:tr h="174171">
                <a:tc>
                  <a:txBody>
                    <a:bodyPr/>
                    <a:lstStyle/>
                    <a:p>
                      <a:r>
                        <a:rPr lang="en-GB" sz="700" dirty="0">
                          <a:solidFill>
                            <a:sysClr val="windowText" lastClr="000000"/>
                          </a:solidFill>
                        </a:rPr>
                        <a:t>Latent heat energy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09900013"/>
                  </a:ext>
                </a:extLst>
              </a:tr>
              <a:tr h="174171">
                <a:tc>
                  <a:txBody>
                    <a:bodyPr/>
                    <a:lstStyle/>
                    <a:p>
                      <a:r>
                        <a:rPr lang="en-GB" sz="700" dirty="0">
                          <a:solidFill>
                            <a:sysClr val="windowText" lastClr="000000"/>
                          </a:solidFill>
                        </a:rPr>
                        <a:t>Mass</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4439033"/>
                  </a:ext>
                </a:extLst>
              </a:tr>
              <a:tr h="174171">
                <a:tc>
                  <a:txBody>
                    <a:bodyPr/>
                    <a:lstStyle/>
                    <a:p>
                      <a:r>
                        <a:rPr lang="en-GB" sz="700" dirty="0">
                          <a:solidFill>
                            <a:sysClr val="windowText" lastClr="000000"/>
                          </a:solidFill>
                        </a:rPr>
                        <a:t>Spring constant</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69348286"/>
                  </a:ext>
                </a:extLst>
              </a:tr>
              <a:tr h="174171">
                <a:tc>
                  <a:txBody>
                    <a:bodyPr/>
                    <a:lstStyle/>
                    <a:p>
                      <a:r>
                        <a:rPr lang="en-GB" sz="700" dirty="0">
                          <a:solidFill>
                            <a:sysClr val="windowText" lastClr="000000"/>
                          </a:solidFill>
                        </a:rPr>
                        <a:t>Gravity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9406246"/>
                  </a:ext>
                </a:extLst>
              </a:tr>
              <a:tr h="174171">
                <a:tc>
                  <a:txBody>
                    <a:bodyPr/>
                    <a:lstStyle/>
                    <a:p>
                      <a:r>
                        <a:rPr lang="en-GB" sz="700" dirty="0">
                          <a:solidFill>
                            <a:sysClr val="windowText" lastClr="000000"/>
                          </a:solidFill>
                        </a:rPr>
                        <a:t>SHC</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327349"/>
                  </a:ext>
                </a:extLst>
              </a:tr>
              <a:tr h="174171">
                <a:tc>
                  <a:txBody>
                    <a:bodyPr/>
                    <a:lstStyle/>
                    <a:p>
                      <a:r>
                        <a:rPr lang="en-GB" sz="700" dirty="0">
                          <a:solidFill>
                            <a:sysClr val="windowText" lastClr="000000"/>
                          </a:solidFill>
                        </a:rPr>
                        <a:t>Density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4698197"/>
                  </a:ext>
                </a:extLst>
              </a:tr>
              <a:tr h="174171">
                <a:tc>
                  <a:txBody>
                    <a:bodyPr/>
                    <a:lstStyle/>
                    <a:p>
                      <a:r>
                        <a:rPr lang="en-GB" sz="700" dirty="0">
                          <a:solidFill>
                            <a:sysClr val="windowText" lastClr="000000"/>
                          </a:solidFill>
                        </a:rPr>
                        <a:t>Volume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7855721"/>
                  </a:ext>
                </a:extLst>
              </a:tr>
              <a:tr h="174171">
                <a:tc>
                  <a:txBody>
                    <a:bodyPr/>
                    <a:lstStyle/>
                    <a:p>
                      <a:r>
                        <a:rPr lang="en-GB" sz="700" dirty="0">
                          <a:solidFill>
                            <a:sysClr val="windowText" lastClr="000000"/>
                          </a:solidFill>
                        </a:rPr>
                        <a:t>Radiation</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06118806"/>
                  </a:ext>
                </a:extLst>
              </a:tr>
              <a:tr h="174171">
                <a:tc>
                  <a:txBody>
                    <a:bodyPr/>
                    <a:lstStyle/>
                    <a:p>
                      <a:r>
                        <a:rPr lang="en-GB" sz="700" dirty="0">
                          <a:solidFill>
                            <a:sysClr val="windowText" lastClr="000000"/>
                          </a:solidFill>
                        </a:rPr>
                        <a:t>Current</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0530517"/>
                  </a:ext>
                </a:extLst>
              </a:tr>
              <a:tr h="174171">
                <a:tc>
                  <a:txBody>
                    <a:bodyPr/>
                    <a:lstStyle/>
                    <a:p>
                      <a:r>
                        <a:rPr lang="en-GB" sz="700" dirty="0">
                          <a:solidFill>
                            <a:sysClr val="windowText" lastClr="000000"/>
                          </a:solidFill>
                        </a:rPr>
                        <a:t>Charge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9983770"/>
                  </a:ext>
                </a:extLst>
              </a:tr>
              <a:tr h="174171">
                <a:tc>
                  <a:txBody>
                    <a:bodyPr/>
                    <a:lstStyle/>
                    <a:p>
                      <a:r>
                        <a:rPr lang="en-GB" sz="700" dirty="0">
                          <a:solidFill>
                            <a:sysClr val="windowText" lastClr="000000"/>
                          </a:solidFill>
                        </a:rPr>
                        <a:t>Time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9334199"/>
                  </a:ext>
                </a:extLst>
              </a:tr>
              <a:tr h="174171">
                <a:tc>
                  <a:txBody>
                    <a:bodyPr/>
                    <a:lstStyle/>
                    <a:p>
                      <a:r>
                        <a:rPr lang="en-GB" sz="700" dirty="0">
                          <a:solidFill>
                            <a:sysClr val="windowText" lastClr="000000"/>
                          </a:solidFill>
                        </a:rPr>
                        <a:t>Potential Diff</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9168707"/>
                  </a:ext>
                </a:extLst>
              </a:tr>
              <a:tr h="174171">
                <a:tc>
                  <a:txBody>
                    <a:bodyPr/>
                    <a:lstStyle/>
                    <a:p>
                      <a:r>
                        <a:rPr lang="en-GB" sz="700" dirty="0">
                          <a:solidFill>
                            <a:sysClr val="windowText" lastClr="000000"/>
                          </a:solidFill>
                        </a:rPr>
                        <a:t>Resistance</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9826028"/>
                  </a:ext>
                </a:extLst>
              </a:tr>
              <a:tr h="174171">
                <a:tc>
                  <a:txBody>
                    <a:bodyPr/>
                    <a:lstStyle/>
                    <a:p>
                      <a:r>
                        <a:rPr lang="en-GB" sz="700" dirty="0">
                          <a:solidFill>
                            <a:sysClr val="windowText" lastClr="000000"/>
                          </a:solidFill>
                        </a:rPr>
                        <a:t>Frequency</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43428129"/>
                  </a:ext>
                </a:extLst>
              </a:tr>
              <a:tr h="174171">
                <a:tc>
                  <a:txBody>
                    <a:bodyPr/>
                    <a:lstStyle/>
                    <a:p>
                      <a:r>
                        <a:rPr lang="en-GB" sz="700" dirty="0">
                          <a:solidFill>
                            <a:sysClr val="windowText" lastClr="000000"/>
                          </a:solidFill>
                        </a:rPr>
                        <a:t>Power</a:t>
                      </a: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700" dirty="0">
                        <a:solidFill>
                          <a:sysClr val="windowText" lastClr="000000"/>
                        </a:solidFill>
                      </a:endParaRPr>
                    </a:p>
                  </a:txBody>
                  <a:tcPr marL="65314" marR="65314" marT="32657" marB="326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5723446"/>
                  </a:ext>
                </a:extLst>
              </a:tr>
            </a:tbl>
          </a:graphicData>
        </a:graphic>
      </p:graphicFrame>
      <p:sp>
        <p:nvSpPr>
          <p:cNvPr id="20" name="TextBox 19"/>
          <p:cNvSpPr txBox="1"/>
          <p:nvPr/>
        </p:nvSpPr>
        <p:spPr>
          <a:xfrm>
            <a:off x="1209759" y="40833"/>
            <a:ext cx="3306614" cy="283154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800" b="1" dirty="0"/>
              <a:t>charge fl­ow = current × time                 </a:t>
            </a:r>
            <a:r>
              <a:rPr lang="en-GB" sz="800" b="1" dirty="0"/>
              <a:t>PD = current x resistance </a:t>
            </a:r>
          </a:p>
          <a:p>
            <a:r>
              <a:rPr lang="en-GB" sz="800" b="1" dirty="0"/>
              <a:t>T</a:t>
            </a:r>
            <a:r>
              <a:rPr lang="en-GB" sz="800" dirty="0"/>
              <a:t>he greater the </a:t>
            </a:r>
            <a:r>
              <a:rPr lang="en-GB" sz="800" b="1" dirty="0"/>
              <a:t>resistance</a:t>
            </a:r>
            <a:r>
              <a:rPr lang="en-GB" sz="800" dirty="0"/>
              <a:t> the smaller the current</a:t>
            </a:r>
          </a:p>
          <a:p>
            <a:endParaRPr lang="en-GB" sz="800" dirty="0"/>
          </a:p>
          <a:p>
            <a:r>
              <a:rPr lang="en-GB" sz="800" dirty="0"/>
              <a:t>Current through a </a:t>
            </a:r>
            <a:r>
              <a:rPr lang="en-GB" sz="800" b="1" dirty="0" err="1"/>
              <a:t>ohmic</a:t>
            </a:r>
            <a:r>
              <a:rPr lang="en-GB" sz="800" b="1" dirty="0"/>
              <a:t> conductor resistor </a:t>
            </a:r>
            <a:r>
              <a:rPr lang="en-GB" sz="800" dirty="0"/>
              <a:t>is </a:t>
            </a:r>
          </a:p>
          <a:p>
            <a:r>
              <a:rPr lang="en-GB" sz="800" b="1" dirty="0"/>
              <a:t>directly proportional </a:t>
            </a:r>
            <a:r>
              <a:rPr lang="en-GB" sz="800" dirty="0"/>
              <a:t>to PD if temperature constant</a:t>
            </a:r>
          </a:p>
          <a:p>
            <a:endParaRPr lang="en-GB" sz="300" dirty="0"/>
          </a:p>
          <a:p>
            <a:r>
              <a:rPr lang="en-GB" sz="800" dirty="0"/>
              <a:t>In a </a:t>
            </a:r>
            <a:r>
              <a:rPr lang="en-GB" sz="800" b="1" dirty="0"/>
              <a:t>filament lamp</a:t>
            </a:r>
            <a:r>
              <a:rPr lang="en-GB" sz="800" dirty="0"/>
              <a:t>, the increase in temperature</a:t>
            </a:r>
          </a:p>
          <a:p>
            <a:r>
              <a:rPr lang="en-GB" sz="800" dirty="0"/>
              <a:t>increases kinetic energy of metal ions in the wire </a:t>
            </a:r>
          </a:p>
          <a:p>
            <a:r>
              <a:rPr lang="en-GB" sz="800" dirty="0"/>
              <a:t>and so resistance increases</a:t>
            </a:r>
          </a:p>
          <a:p>
            <a:endParaRPr lang="en-GB" sz="300" dirty="0"/>
          </a:p>
          <a:p>
            <a:r>
              <a:rPr lang="en-GB" sz="800" dirty="0"/>
              <a:t>In a </a:t>
            </a:r>
            <a:r>
              <a:rPr lang="en-GB" sz="800" b="1" dirty="0"/>
              <a:t>diode</a:t>
            </a:r>
            <a:r>
              <a:rPr lang="en-GB" sz="800" dirty="0"/>
              <a:t> the resistance is very high in one direction</a:t>
            </a:r>
          </a:p>
          <a:p>
            <a:endParaRPr lang="en-GB" sz="500" dirty="0"/>
          </a:p>
          <a:p>
            <a:r>
              <a:rPr lang="en-GB" sz="800" b="1" dirty="0"/>
              <a:t>LDR</a:t>
            </a:r>
            <a:r>
              <a:rPr lang="en-GB" sz="800" dirty="0"/>
              <a:t>: Resistance decreases as light intensity increases – </a:t>
            </a:r>
          </a:p>
          <a:p>
            <a:r>
              <a:rPr lang="en-GB" sz="800" dirty="0"/>
              <a:t>e.g. in camera – light level low the shutter stays open for longer</a:t>
            </a:r>
          </a:p>
          <a:p>
            <a:endParaRPr lang="en-GB" sz="400" dirty="0"/>
          </a:p>
          <a:p>
            <a:r>
              <a:rPr lang="en-GB" sz="800" b="1" dirty="0"/>
              <a:t>Thermistor</a:t>
            </a:r>
            <a:r>
              <a:rPr lang="en-GB" sz="800" dirty="0"/>
              <a:t>: Resistance decreases as temperature increases e.g. thermostat</a:t>
            </a:r>
          </a:p>
          <a:p>
            <a:endParaRPr lang="en-GB" sz="300" dirty="0"/>
          </a:p>
          <a:p>
            <a:r>
              <a:rPr lang="en-GB" sz="800" b="1" dirty="0"/>
              <a:t>Series circuit: </a:t>
            </a:r>
            <a:r>
              <a:rPr lang="en-GB" sz="800" dirty="0"/>
              <a:t>add up each component resistance = total resistance</a:t>
            </a:r>
          </a:p>
          <a:p>
            <a:r>
              <a:rPr lang="en-US" sz="800" b="1" dirty="0" err="1"/>
              <a:t>R</a:t>
            </a:r>
            <a:r>
              <a:rPr lang="en-US" sz="800" b="1" baseline="-25000" dirty="0" err="1"/>
              <a:t>total</a:t>
            </a:r>
            <a:r>
              <a:rPr lang="en-US" sz="800" b="1" dirty="0"/>
              <a:t> = R1 + R2</a:t>
            </a:r>
            <a:r>
              <a:rPr lang="en-US" sz="800" dirty="0"/>
              <a:t> </a:t>
            </a:r>
            <a:r>
              <a:rPr lang="en-GB" sz="800" dirty="0"/>
              <a:t> - current is same for every component, PD is shared</a:t>
            </a:r>
          </a:p>
          <a:p>
            <a:endParaRPr lang="en-GB" sz="800" dirty="0"/>
          </a:p>
          <a:p>
            <a:r>
              <a:rPr lang="en-GB" sz="800" b="1" dirty="0"/>
              <a:t>Parallel circuit: </a:t>
            </a:r>
            <a:r>
              <a:rPr lang="en-GB" sz="800" dirty="0"/>
              <a:t>PD  is the same for every component ,add up each component current = total current</a:t>
            </a:r>
          </a:p>
          <a:p>
            <a:endParaRPr lang="en-GB" sz="800" dirty="0"/>
          </a:p>
          <a:p>
            <a:r>
              <a:rPr lang="en-US" sz="800" dirty="0"/>
              <a:t>Adding resistors in series </a:t>
            </a:r>
            <a:r>
              <a:rPr lang="en-US" sz="800" b="1" dirty="0"/>
              <a:t>_______________</a:t>
            </a:r>
            <a:r>
              <a:rPr lang="en-US" sz="800" dirty="0"/>
              <a:t> the total resistance whilst adding resistors in </a:t>
            </a:r>
            <a:r>
              <a:rPr lang="en-US" sz="800"/>
              <a:t>parallel </a:t>
            </a:r>
            <a:r>
              <a:rPr lang="en-US" sz="800" b="1"/>
              <a:t>_______________</a:t>
            </a:r>
            <a:r>
              <a:rPr lang="en-US" sz="800"/>
              <a:t> </a:t>
            </a:r>
            <a:r>
              <a:rPr lang="en-US" sz="800" dirty="0"/>
              <a:t>the total resistance</a:t>
            </a:r>
            <a:endParaRPr lang="en-GB" sz="800" dirty="0"/>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69998" t="4209" r="7470" b="-3690"/>
          <a:stretch/>
        </p:blipFill>
        <p:spPr>
          <a:xfrm>
            <a:off x="3960446" y="979116"/>
            <a:ext cx="480706" cy="558676"/>
          </a:xfrm>
          <a:prstGeom prst="rect">
            <a:avLst/>
          </a:prstGeom>
        </p:spPr>
      </p:pic>
      <p:pic>
        <p:nvPicPr>
          <p:cNvPr id="27" name="Picture 26"/>
          <p:cNvPicPr>
            <a:picLocks noChangeAspect="1"/>
          </p:cNvPicPr>
          <p:nvPr/>
        </p:nvPicPr>
        <p:blipFill rotWithShape="1">
          <a:blip r:embed="rId2" cstate="hqprint">
            <a:extLst>
              <a:ext uri="{28A0092B-C50C-407E-A947-70E740481C1C}">
                <a14:useLocalDpi xmlns:a14="http://schemas.microsoft.com/office/drawing/2010/main" val="0"/>
              </a:ext>
            </a:extLst>
          </a:blip>
          <a:srcRect t="1" r="75753" b="4884"/>
          <a:stretch/>
        </p:blipFill>
        <p:spPr>
          <a:xfrm>
            <a:off x="4018573" y="84643"/>
            <a:ext cx="459910" cy="474889"/>
          </a:xfrm>
          <a:prstGeom prst="rect">
            <a:avLst/>
          </a:prstGeom>
        </p:spPr>
      </p:pic>
      <p:pic>
        <p:nvPicPr>
          <p:cNvPr id="28" name="Picture 27"/>
          <p:cNvPicPr>
            <a:picLocks noChangeAspect="1"/>
          </p:cNvPicPr>
          <p:nvPr/>
        </p:nvPicPr>
        <p:blipFill rotWithShape="1">
          <a:blip r:embed="rId2" cstate="hqprint">
            <a:extLst>
              <a:ext uri="{28A0092B-C50C-407E-A947-70E740481C1C}">
                <a14:useLocalDpi xmlns:a14="http://schemas.microsoft.com/office/drawing/2010/main" val="0"/>
              </a:ext>
            </a:extLst>
          </a:blip>
          <a:srcRect l="33227" t="6733" r="42099" b="5848"/>
          <a:stretch/>
        </p:blipFill>
        <p:spPr>
          <a:xfrm>
            <a:off x="3685382" y="550178"/>
            <a:ext cx="459910" cy="428937"/>
          </a:xfrm>
          <a:prstGeom prst="rect">
            <a:avLst/>
          </a:prstGeom>
        </p:spPr>
      </p:pic>
      <p:sp>
        <p:nvSpPr>
          <p:cNvPr id="30" name="TextBox 29"/>
          <p:cNvSpPr txBox="1"/>
          <p:nvPr/>
        </p:nvSpPr>
        <p:spPr>
          <a:xfrm>
            <a:off x="1209757" y="2964858"/>
            <a:ext cx="3298415" cy="115416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t>Household electric: </a:t>
            </a:r>
            <a:r>
              <a:rPr lang="en-GB" sz="800" dirty="0"/>
              <a:t> DC (cells and batteries) current in one direction</a:t>
            </a:r>
          </a:p>
          <a:p>
            <a:r>
              <a:rPr lang="en-GB" sz="800" dirty="0"/>
              <a:t>AC alternates (Mains). In the UK it has a frequency of 50 cycles per second</a:t>
            </a:r>
          </a:p>
          <a:p>
            <a:r>
              <a:rPr lang="en-GB" sz="800" dirty="0"/>
              <a:t>(</a:t>
            </a:r>
            <a:r>
              <a:rPr lang="en-GB" sz="800" b="1" dirty="0"/>
              <a:t>50 Hz</a:t>
            </a:r>
            <a:r>
              <a:rPr lang="en-GB" sz="800" dirty="0"/>
              <a:t>) and is about </a:t>
            </a:r>
            <a:r>
              <a:rPr lang="en-GB" sz="800" b="1" dirty="0"/>
              <a:t>230 V</a:t>
            </a:r>
          </a:p>
          <a:p>
            <a:endParaRPr lang="en-GB" sz="400" b="1" dirty="0"/>
          </a:p>
          <a:p>
            <a:r>
              <a:rPr lang="en-GB" sz="800" b="1" dirty="0"/>
              <a:t>3 core cable: </a:t>
            </a:r>
            <a:r>
              <a:rPr lang="en-GB" sz="800" dirty="0"/>
              <a:t>Blue  – Neutral, Brown – live,  stripes – Earth</a:t>
            </a:r>
          </a:p>
          <a:p>
            <a:r>
              <a:rPr lang="en-US" sz="800" dirty="0"/>
              <a:t>The live wire carries the </a:t>
            </a:r>
            <a:r>
              <a:rPr lang="en-US" sz="800" b="1" dirty="0"/>
              <a:t>alternating potential difference </a:t>
            </a:r>
            <a:r>
              <a:rPr lang="en-US" sz="800" dirty="0"/>
              <a:t>from the supply (230V). The neutral wire </a:t>
            </a:r>
            <a:r>
              <a:rPr lang="en-US" sz="800" b="1" dirty="0"/>
              <a:t>completes the circuit</a:t>
            </a:r>
            <a:r>
              <a:rPr lang="en-US" sz="800" dirty="0"/>
              <a:t>. The earth wire is a </a:t>
            </a:r>
            <a:r>
              <a:rPr lang="en-US" sz="800" b="1" dirty="0"/>
              <a:t>safety wire </a:t>
            </a:r>
            <a:r>
              <a:rPr lang="en-US" sz="800" dirty="0"/>
              <a:t>to stop the appliance becoming live (0V)</a:t>
            </a:r>
          </a:p>
          <a:p>
            <a:r>
              <a:rPr lang="en-US" sz="800" dirty="0"/>
              <a:t>If live and earth connect it is dangerous due to surge of current</a:t>
            </a:r>
            <a:endParaRPr lang="en-GB" sz="750" b="1" dirty="0"/>
          </a:p>
        </p:txBody>
      </p:sp>
      <p:sp>
        <p:nvSpPr>
          <p:cNvPr id="43" name="TextBox 42"/>
          <p:cNvSpPr txBox="1"/>
          <p:nvPr/>
        </p:nvSpPr>
        <p:spPr>
          <a:xfrm>
            <a:off x="1209758" y="4225097"/>
            <a:ext cx="3287395" cy="107721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t>Power = current x PD</a:t>
            </a:r>
          </a:p>
          <a:p>
            <a:r>
              <a:rPr lang="en-GB" sz="800" b="1" dirty="0"/>
              <a:t>Power = </a:t>
            </a:r>
            <a:r>
              <a:rPr lang="en-US" sz="800" b="1" dirty="0"/>
              <a:t>current</a:t>
            </a:r>
            <a:r>
              <a:rPr lang="en-GB" sz="800" b="1" baseline="30000" dirty="0"/>
              <a:t>2</a:t>
            </a:r>
            <a:r>
              <a:rPr lang="en-US" sz="800" b="1" dirty="0"/>
              <a:t>  × resistance</a:t>
            </a:r>
          </a:p>
          <a:p>
            <a:endParaRPr lang="en-US" sz="800" b="1" dirty="0"/>
          </a:p>
          <a:p>
            <a:r>
              <a:rPr lang="en-US" sz="800" dirty="0"/>
              <a:t>The amount of energy an appliance transfers can be calculated by;</a:t>
            </a:r>
          </a:p>
          <a:p>
            <a:r>
              <a:rPr lang="en-GB" sz="800" b="1" dirty="0"/>
              <a:t>Power = energy transfer/ time   </a:t>
            </a:r>
          </a:p>
          <a:p>
            <a:r>
              <a:rPr lang="en-US" sz="800" b="1" dirty="0"/>
              <a:t>energy transferred = charge flow  × potential difference</a:t>
            </a:r>
          </a:p>
          <a:p>
            <a:r>
              <a:rPr lang="en-US" sz="800" dirty="0"/>
              <a:t> The greater the power rating the larger the change in energy stores</a:t>
            </a:r>
          </a:p>
          <a:p>
            <a:r>
              <a:rPr lang="en-US" sz="800" dirty="0"/>
              <a:t>e.g.  High powered hair dryer will be louder and hotter</a:t>
            </a:r>
            <a:endParaRPr lang="en-GB" sz="800" dirty="0"/>
          </a:p>
        </p:txBody>
      </p:sp>
      <p:pic>
        <p:nvPicPr>
          <p:cNvPr id="2050" name="Picture 2" descr="Image result for electronic components symbols gcse">
            <a:extLst>
              <a:ext uri="{FF2B5EF4-FFF2-40B4-BE49-F238E27FC236}">
                <a16:creationId xmlns:a16="http://schemas.microsoft.com/office/drawing/2014/main" id="{62824E7F-44AC-42D7-BC24-D54E2924B5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5132"/>
          <a:stretch/>
        </p:blipFill>
        <p:spPr bwMode="auto">
          <a:xfrm>
            <a:off x="50409" y="0"/>
            <a:ext cx="1052605" cy="1735488"/>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Image result for electronic components symbols gcse">
            <a:extLst>
              <a:ext uri="{FF2B5EF4-FFF2-40B4-BE49-F238E27FC236}">
                <a16:creationId xmlns:a16="http://schemas.microsoft.com/office/drawing/2014/main" id="{099EA4ED-116A-4576-BD4A-F7334CE202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586" r="-4454"/>
          <a:stretch/>
        </p:blipFill>
        <p:spPr bwMode="auto">
          <a:xfrm>
            <a:off x="-144863" y="1797312"/>
            <a:ext cx="963729" cy="1588954"/>
          </a:xfrm>
          <a:prstGeom prst="rect">
            <a:avLst/>
          </a:prstGeom>
          <a:noFill/>
          <a:extLst>
            <a:ext uri="{909E8E84-426E-40DD-AFC4-6F175D3DCCD1}">
              <a14:hiddenFill xmlns:a14="http://schemas.microsoft.com/office/drawing/2010/main">
                <a:solidFill>
                  <a:srgbClr val="FFFFFF"/>
                </a:solidFill>
              </a14:hiddenFill>
            </a:ext>
          </a:extLst>
        </p:spPr>
      </p:pic>
      <p:sp>
        <p:nvSpPr>
          <p:cNvPr id="64" name="TextBox 63">
            <a:extLst>
              <a:ext uri="{FF2B5EF4-FFF2-40B4-BE49-F238E27FC236}">
                <a16:creationId xmlns:a16="http://schemas.microsoft.com/office/drawing/2014/main" id="{01BCAE3D-6DC9-4804-9818-B65364D2FB84}"/>
              </a:ext>
            </a:extLst>
          </p:cNvPr>
          <p:cNvSpPr txBox="1"/>
          <p:nvPr/>
        </p:nvSpPr>
        <p:spPr>
          <a:xfrm>
            <a:off x="1209758" y="5408393"/>
            <a:ext cx="3287396" cy="6001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t>National grid is </a:t>
            </a:r>
          </a:p>
          <a:p>
            <a:endParaRPr lang="en-GB" sz="800" b="1" dirty="0"/>
          </a:p>
          <a:p>
            <a:endParaRPr lang="en-GB" sz="100" dirty="0"/>
          </a:p>
          <a:p>
            <a:r>
              <a:rPr lang="en-GB" sz="800" b="1" dirty="0"/>
              <a:t>Step up </a:t>
            </a:r>
            <a:r>
              <a:rPr lang="en-GB" sz="800" dirty="0"/>
              <a:t> is </a:t>
            </a:r>
          </a:p>
          <a:p>
            <a:r>
              <a:rPr lang="en-GB" sz="800" b="1" dirty="0"/>
              <a:t>Step down </a:t>
            </a:r>
            <a:r>
              <a:rPr lang="en-GB" sz="800" dirty="0"/>
              <a:t>is </a:t>
            </a:r>
          </a:p>
        </p:txBody>
      </p:sp>
      <p:pic>
        <p:nvPicPr>
          <p:cNvPr id="2054" name="Picture 6" descr="Image result for national grid diagram">
            <a:extLst>
              <a:ext uri="{FF2B5EF4-FFF2-40B4-BE49-F238E27FC236}">
                <a16:creationId xmlns:a16="http://schemas.microsoft.com/office/drawing/2014/main" id="{0D03F608-C8EC-4B9B-AEF8-F5817E4025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9757" y="5991685"/>
            <a:ext cx="3118981" cy="827449"/>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4" descr="Image result for series and parallel">
            <a:extLst>
              <a:ext uri="{FF2B5EF4-FFF2-40B4-BE49-F238E27FC236}">
                <a16:creationId xmlns:a16="http://schemas.microsoft.com/office/drawing/2014/main" id="{0092466A-DE2A-4A80-8593-13A4FDC6C257}"/>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716216" y="40833"/>
            <a:ext cx="1974069" cy="1098500"/>
          </a:xfrm>
          <a:prstGeom prst="rect">
            <a:avLst/>
          </a:prstGeom>
          <a:noFill/>
          <a:extLst>
            <a:ext uri="{909E8E84-426E-40DD-AFC4-6F175D3DCCD1}">
              <a14:hiddenFill xmlns:a14="http://schemas.microsoft.com/office/drawing/2010/main">
                <a:solidFill>
                  <a:srgbClr val="FFFFFF"/>
                </a:solidFill>
              </a14:hiddenFill>
            </a:ext>
          </a:extLst>
        </p:spPr>
      </p:pic>
      <p:sp>
        <p:nvSpPr>
          <p:cNvPr id="70" name="TextBox 69">
            <a:extLst>
              <a:ext uri="{FF2B5EF4-FFF2-40B4-BE49-F238E27FC236}">
                <a16:creationId xmlns:a16="http://schemas.microsoft.com/office/drawing/2014/main" id="{DF10953D-C728-40FD-B47B-A754C671F381}"/>
              </a:ext>
            </a:extLst>
          </p:cNvPr>
          <p:cNvSpPr txBox="1"/>
          <p:nvPr/>
        </p:nvSpPr>
        <p:spPr>
          <a:xfrm>
            <a:off x="4578546" y="2939260"/>
            <a:ext cx="4521590"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Random errors </a:t>
            </a:r>
            <a:r>
              <a:rPr lang="en-GB" sz="800" dirty="0">
                <a:sym typeface="Wingdings" panose="05000000000000000000" pitchFamily="2" charset="2"/>
              </a:rPr>
              <a:t>is </a:t>
            </a:r>
          </a:p>
          <a:p>
            <a:endParaRPr lang="en-GB" sz="800" dirty="0">
              <a:sym typeface="Wingdings" panose="05000000000000000000" pitchFamily="2" charset="2"/>
            </a:endParaRPr>
          </a:p>
          <a:p>
            <a:r>
              <a:rPr lang="en-GB" sz="800" b="1" dirty="0">
                <a:sym typeface="Wingdings" panose="05000000000000000000" pitchFamily="2" charset="2"/>
              </a:rPr>
              <a:t>Systematic errors</a:t>
            </a:r>
            <a:r>
              <a:rPr lang="en-GB" sz="800" dirty="0">
                <a:sym typeface="Wingdings" panose="05000000000000000000" pitchFamily="2" charset="2"/>
              </a:rPr>
              <a:t> is </a:t>
            </a:r>
          </a:p>
          <a:p>
            <a:r>
              <a:rPr lang="en-GB" sz="800" b="1" dirty="0">
                <a:sym typeface="Wingdings" panose="05000000000000000000" pitchFamily="2" charset="2"/>
              </a:rPr>
              <a:t>Zero Error – </a:t>
            </a:r>
            <a:r>
              <a:rPr lang="en-GB" sz="800" dirty="0">
                <a:sym typeface="Wingdings" panose="05000000000000000000" pitchFamily="2" charset="2"/>
              </a:rPr>
              <a:t>Scales have a reading even if nothing is on them. You should restart scales or data logger or take away the error for each result</a:t>
            </a:r>
          </a:p>
        </p:txBody>
      </p:sp>
      <p:sp>
        <p:nvSpPr>
          <p:cNvPr id="72" name="TextBox 71">
            <a:extLst>
              <a:ext uri="{FF2B5EF4-FFF2-40B4-BE49-F238E27FC236}">
                <a16:creationId xmlns:a16="http://schemas.microsoft.com/office/drawing/2014/main" id="{AA3B7D36-FD0F-4641-8916-6A3C0D25C176}"/>
              </a:ext>
            </a:extLst>
          </p:cNvPr>
          <p:cNvSpPr txBox="1"/>
          <p:nvPr/>
        </p:nvSpPr>
        <p:spPr>
          <a:xfrm>
            <a:off x="4578546" y="3707722"/>
            <a:ext cx="4521591" cy="135421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dirty="0">
                <a:sym typeface="Wingdings" panose="05000000000000000000" pitchFamily="2" charset="2"/>
              </a:rPr>
              <a:t>Data is only </a:t>
            </a:r>
            <a:r>
              <a:rPr lang="en-GB" sz="800" b="1" dirty="0">
                <a:sym typeface="Wingdings" panose="05000000000000000000" pitchFamily="2" charset="2"/>
              </a:rPr>
              <a:t>__________</a:t>
            </a:r>
            <a:r>
              <a:rPr lang="en-GB" sz="800" dirty="0">
                <a:sym typeface="Wingdings" panose="05000000000000000000" pitchFamily="2" charset="2"/>
              </a:rPr>
              <a:t>  if it is repeated many times during experiment (</a:t>
            </a:r>
            <a:r>
              <a:rPr lang="en-GB" sz="800" b="1" dirty="0">
                <a:sym typeface="Wingdings" panose="05000000000000000000" pitchFamily="2" charset="2"/>
              </a:rPr>
              <a:t>____________</a:t>
            </a:r>
            <a:r>
              <a:rPr lang="en-GB" sz="800" dirty="0">
                <a:sym typeface="Wingdings" panose="05000000000000000000" pitchFamily="2" charset="2"/>
              </a:rPr>
              <a:t>) and compared with other scientists (</a:t>
            </a:r>
            <a:r>
              <a:rPr lang="en-GB" sz="800" b="1" dirty="0">
                <a:sym typeface="Wingdings" panose="05000000000000000000" pitchFamily="2" charset="2"/>
              </a:rPr>
              <a:t>____________</a:t>
            </a:r>
            <a:r>
              <a:rPr lang="en-GB" sz="800" dirty="0">
                <a:sym typeface="Wingdings" panose="05000000000000000000" pitchFamily="2" charset="2"/>
              </a:rPr>
              <a:t>)</a:t>
            </a:r>
          </a:p>
          <a:p>
            <a:endParaRPr lang="en-GB" sz="200" dirty="0">
              <a:sym typeface="Wingdings" panose="05000000000000000000" pitchFamily="2" charset="2"/>
            </a:endParaRPr>
          </a:p>
          <a:p>
            <a:r>
              <a:rPr lang="en-GB" sz="800" b="1" dirty="0">
                <a:sym typeface="Wingdings" panose="05000000000000000000" pitchFamily="2" charset="2"/>
              </a:rPr>
              <a:t>_____________</a:t>
            </a:r>
            <a:r>
              <a:rPr lang="en-GB" sz="800" dirty="0">
                <a:sym typeface="Wingdings" panose="05000000000000000000" pitchFamily="2" charset="2"/>
              </a:rPr>
              <a:t> data is close to true value,  </a:t>
            </a:r>
            <a:r>
              <a:rPr lang="en-GB" sz="800" b="1" dirty="0">
                <a:sym typeface="Wingdings" panose="05000000000000000000" pitchFamily="2" charset="2"/>
              </a:rPr>
              <a:t>_____________</a:t>
            </a:r>
            <a:r>
              <a:rPr lang="en-GB" sz="800" dirty="0">
                <a:sym typeface="Wingdings" panose="05000000000000000000" pitchFamily="2" charset="2"/>
              </a:rPr>
              <a:t> data is close to the mean</a:t>
            </a:r>
          </a:p>
          <a:p>
            <a:endParaRPr lang="en-GB" sz="400" dirty="0">
              <a:sym typeface="Wingdings" panose="05000000000000000000" pitchFamily="2" charset="2"/>
            </a:endParaRPr>
          </a:p>
          <a:p>
            <a:r>
              <a:rPr lang="en-GB" sz="800" b="1" dirty="0">
                <a:sym typeface="Wingdings" panose="05000000000000000000" pitchFamily="2" charset="2"/>
              </a:rPr>
              <a:t>__________________</a:t>
            </a:r>
            <a:r>
              <a:rPr lang="en-GB" sz="800" dirty="0">
                <a:sym typeface="Wingdings" panose="05000000000000000000" pitchFamily="2" charset="2"/>
              </a:rPr>
              <a:t> data does not fit the pattern or line of best fit- these should be removed when calculating a mean or repeated</a:t>
            </a:r>
          </a:p>
          <a:p>
            <a:r>
              <a:rPr lang="en-GB" sz="800" b="1" dirty="0">
                <a:sym typeface="Wingdings" panose="05000000000000000000" pitchFamily="2" charset="2"/>
              </a:rPr>
              <a:t>___________ </a:t>
            </a:r>
            <a:r>
              <a:rPr lang="en-GB" sz="800" dirty="0">
                <a:sym typeface="Wingdings" panose="05000000000000000000" pitchFamily="2" charset="2"/>
              </a:rPr>
              <a:t>(average), </a:t>
            </a:r>
            <a:r>
              <a:rPr lang="en-GB" sz="800" b="1" dirty="0">
                <a:sym typeface="Wingdings" panose="05000000000000000000" pitchFamily="2" charset="2"/>
              </a:rPr>
              <a:t>____________ </a:t>
            </a:r>
            <a:r>
              <a:rPr lang="en-GB" sz="800" dirty="0">
                <a:sym typeface="Wingdings" panose="05000000000000000000" pitchFamily="2" charset="2"/>
              </a:rPr>
              <a:t>(most common), </a:t>
            </a:r>
            <a:r>
              <a:rPr lang="en-GB" sz="800" b="1" dirty="0">
                <a:sym typeface="Wingdings" panose="05000000000000000000" pitchFamily="2" charset="2"/>
              </a:rPr>
              <a:t>_____________</a:t>
            </a:r>
            <a:r>
              <a:rPr lang="en-GB" sz="800" dirty="0">
                <a:sym typeface="Wingdings" panose="05000000000000000000" pitchFamily="2" charset="2"/>
              </a:rPr>
              <a:t> (mid value)</a:t>
            </a:r>
          </a:p>
          <a:p>
            <a:pPr marL="171450" indent="-171450">
              <a:buFontTx/>
              <a:buChar char="-"/>
            </a:pPr>
            <a:endParaRPr lang="en-GB" sz="400" dirty="0">
              <a:sym typeface="Wingdings" panose="05000000000000000000" pitchFamily="2" charset="2"/>
            </a:endParaRPr>
          </a:p>
          <a:p>
            <a:r>
              <a:rPr lang="en-GB" sz="800" b="1" dirty="0" err="1">
                <a:sym typeface="Wingdings" panose="05000000000000000000" pitchFamily="2" charset="2"/>
              </a:rPr>
              <a:t>Categoric</a:t>
            </a:r>
            <a:r>
              <a:rPr lang="en-GB" sz="800" b="1" dirty="0">
                <a:sym typeface="Wingdings" panose="05000000000000000000" pitchFamily="2" charset="2"/>
              </a:rPr>
              <a:t> data </a:t>
            </a:r>
            <a:r>
              <a:rPr lang="en-GB" sz="800" dirty="0">
                <a:sym typeface="Wingdings" panose="05000000000000000000" pitchFamily="2" charset="2"/>
              </a:rPr>
              <a:t>is in categories – </a:t>
            </a:r>
            <a:r>
              <a:rPr lang="en-GB" sz="800" dirty="0" err="1">
                <a:sym typeface="Wingdings" panose="05000000000000000000" pitchFamily="2" charset="2"/>
              </a:rPr>
              <a:t>eg</a:t>
            </a:r>
            <a:r>
              <a:rPr lang="en-GB" sz="800" dirty="0">
                <a:sym typeface="Wingdings" panose="05000000000000000000" pitchFamily="2" charset="2"/>
              </a:rPr>
              <a:t>: </a:t>
            </a:r>
          </a:p>
          <a:p>
            <a:r>
              <a:rPr lang="en-GB" sz="800" b="1" dirty="0">
                <a:sym typeface="Wingdings" panose="05000000000000000000" pitchFamily="2" charset="2"/>
              </a:rPr>
              <a:t>Continuous data </a:t>
            </a:r>
            <a:r>
              <a:rPr lang="en-GB" sz="800" dirty="0">
                <a:sym typeface="Wingdings" panose="05000000000000000000" pitchFamily="2" charset="2"/>
              </a:rPr>
              <a:t>can be any value – </a:t>
            </a:r>
            <a:r>
              <a:rPr lang="en-GB" sz="800" dirty="0" err="1">
                <a:sym typeface="Wingdings" panose="05000000000000000000" pitchFamily="2" charset="2"/>
              </a:rPr>
              <a:t>eg</a:t>
            </a:r>
            <a:r>
              <a:rPr lang="en-GB" sz="800" dirty="0">
                <a:sym typeface="Wingdings" panose="05000000000000000000" pitchFamily="2" charset="2"/>
              </a:rPr>
              <a:t>:</a:t>
            </a:r>
          </a:p>
          <a:p>
            <a:pPr marL="171450" indent="-171450">
              <a:buFontTx/>
              <a:buChar char="-"/>
            </a:pPr>
            <a:endParaRPr lang="en-GB" sz="800" dirty="0">
              <a:sym typeface="Wingdings" panose="05000000000000000000" pitchFamily="2" charset="2"/>
            </a:endParaRPr>
          </a:p>
        </p:txBody>
      </p:sp>
      <p:sp>
        <p:nvSpPr>
          <p:cNvPr id="73" name="TextBox 72">
            <a:extLst>
              <a:ext uri="{FF2B5EF4-FFF2-40B4-BE49-F238E27FC236}">
                <a16:creationId xmlns:a16="http://schemas.microsoft.com/office/drawing/2014/main" id="{2E11EF8A-18AB-45A5-BE34-D991075C4F5F}"/>
              </a:ext>
            </a:extLst>
          </p:cNvPr>
          <p:cNvSpPr txBox="1"/>
          <p:nvPr/>
        </p:nvSpPr>
        <p:spPr>
          <a:xfrm>
            <a:off x="6797263" y="73124"/>
            <a:ext cx="2263132" cy="95410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Bias</a:t>
            </a:r>
          </a:p>
          <a:p>
            <a:r>
              <a:rPr lang="en-GB" sz="800" dirty="0">
                <a:sym typeface="Wingdings" panose="05000000000000000000" pitchFamily="2" charset="2"/>
              </a:rPr>
              <a:t>Organisation or companies could benefit from presenting data in a certain manner. It is better to use an “independent” company or scientist to avoid bias (they have nothing to gain)</a:t>
            </a:r>
          </a:p>
          <a:p>
            <a:r>
              <a:rPr lang="en-GB" sz="800" b="1" dirty="0">
                <a:sym typeface="Wingdings" panose="05000000000000000000" pitchFamily="2" charset="2"/>
              </a:rPr>
              <a:t>Peer reviews </a:t>
            </a:r>
            <a:r>
              <a:rPr lang="en-GB" sz="800" dirty="0">
                <a:sym typeface="Wingdings" panose="05000000000000000000" pitchFamily="2" charset="2"/>
              </a:rPr>
              <a:t> make scientific results more trustworthy</a:t>
            </a:r>
            <a:endParaRPr lang="en-GB" sz="800" b="1" dirty="0">
              <a:sym typeface="Wingdings" panose="05000000000000000000" pitchFamily="2" charset="2"/>
            </a:endParaRPr>
          </a:p>
        </p:txBody>
      </p:sp>
      <p:sp>
        <p:nvSpPr>
          <p:cNvPr id="75" name="TextBox 74">
            <a:extLst>
              <a:ext uri="{FF2B5EF4-FFF2-40B4-BE49-F238E27FC236}">
                <a16:creationId xmlns:a16="http://schemas.microsoft.com/office/drawing/2014/main" id="{1F8B4AEA-8689-4CB1-A642-E4D58225FBD5}"/>
              </a:ext>
            </a:extLst>
          </p:cNvPr>
          <p:cNvSpPr txBox="1"/>
          <p:nvPr/>
        </p:nvSpPr>
        <p:spPr>
          <a:xfrm>
            <a:off x="4578546" y="5137382"/>
            <a:ext cx="4521590" cy="107721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Graphs </a:t>
            </a:r>
          </a:p>
          <a:p>
            <a:r>
              <a:rPr lang="en-GB" sz="800" dirty="0">
                <a:sym typeface="Wingdings" panose="05000000000000000000" pitchFamily="2" charset="2"/>
              </a:rPr>
              <a:t>Can have a positive, negative or no correlation</a:t>
            </a:r>
          </a:p>
          <a:p>
            <a:r>
              <a:rPr lang="en-GB" sz="800" b="1" dirty="0">
                <a:sym typeface="Wingdings" panose="05000000000000000000" pitchFamily="2" charset="2"/>
              </a:rPr>
              <a:t>Directly proportional  </a:t>
            </a:r>
            <a:r>
              <a:rPr lang="en-GB" sz="800" dirty="0">
                <a:sym typeface="Wingdings" panose="05000000000000000000" pitchFamily="2" charset="2"/>
              </a:rPr>
              <a:t>is </a:t>
            </a:r>
          </a:p>
          <a:p>
            <a:endParaRPr lang="en-GB" sz="800" dirty="0">
              <a:sym typeface="Wingdings" panose="05000000000000000000" pitchFamily="2" charset="2"/>
            </a:endParaRPr>
          </a:p>
          <a:p>
            <a:r>
              <a:rPr lang="en-GB" sz="800" dirty="0">
                <a:sym typeface="Wingdings" panose="05000000000000000000" pitchFamily="2" charset="2"/>
              </a:rPr>
              <a:t>Just saying this graph is decreasing is not good enough…</a:t>
            </a:r>
          </a:p>
          <a:p>
            <a:r>
              <a:rPr lang="en-GB" sz="800" dirty="0">
                <a:sym typeface="Wingdings" panose="05000000000000000000" pitchFamily="2" charset="2"/>
              </a:rPr>
              <a:t>You need to say the decrease is high to start with and then becomes less</a:t>
            </a:r>
          </a:p>
          <a:p>
            <a:r>
              <a:rPr lang="en-GB" sz="800" dirty="0">
                <a:sym typeface="Wingdings" panose="05000000000000000000" pitchFamily="2" charset="2"/>
              </a:rPr>
              <a:t>You can work out a rate by doing y/x (gradient)</a:t>
            </a:r>
            <a:endParaRPr lang="en-GB" sz="800" b="1" dirty="0">
              <a:sym typeface="Wingdings" panose="05000000000000000000" pitchFamily="2" charset="2"/>
            </a:endParaRPr>
          </a:p>
          <a:p>
            <a:endParaRPr lang="en-GB" sz="800" b="1" dirty="0">
              <a:sym typeface="Wingdings" panose="05000000000000000000" pitchFamily="2" charset="2"/>
            </a:endParaRPr>
          </a:p>
        </p:txBody>
      </p:sp>
      <p:pic>
        <p:nvPicPr>
          <p:cNvPr id="76" name="Picture 75">
            <a:extLst>
              <a:ext uri="{FF2B5EF4-FFF2-40B4-BE49-F238E27FC236}">
                <a16:creationId xmlns:a16="http://schemas.microsoft.com/office/drawing/2014/main" id="{C23EEF0A-CCC2-4C91-9DC1-4F50AACFD27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251168" y="5190370"/>
            <a:ext cx="565426" cy="572808"/>
          </a:xfrm>
          <a:prstGeom prst="rect">
            <a:avLst/>
          </a:prstGeom>
        </p:spPr>
      </p:pic>
      <p:pic>
        <p:nvPicPr>
          <p:cNvPr id="77" name="Picture 76">
            <a:extLst>
              <a:ext uri="{FF2B5EF4-FFF2-40B4-BE49-F238E27FC236}">
                <a16:creationId xmlns:a16="http://schemas.microsoft.com/office/drawing/2014/main" id="{9B2ACA78-8CA8-44E9-8F74-30BD3A323923}"/>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928828" y="5692319"/>
            <a:ext cx="877644" cy="559377"/>
          </a:xfrm>
          <a:prstGeom prst="rect">
            <a:avLst/>
          </a:prstGeom>
        </p:spPr>
      </p:pic>
      <p:sp>
        <p:nvSpPr>
          <p:cNvPr id="78" name="TextBox 77">
            <a:extLst>
              <a:ext uri="{FF2B5EF4-FFF2-40B4-BE49-F238E27FC236}">
                <a16:creationId xmlns:a16="http://schemas.microsoft.com/office/drawing/2014/main" id="{563D55F8-DCB6-474E-8D24-9B7C309631AD}"/>
              </a:ext>
            </a:extLst>
          </p:cNvPr>
          <p:cNvSpPr txBox="1"/>
          <p:nvPr/>
        </p:nvSpPr>
        <p:spPr>
          <a:xfrm>
            <a:off x="4566556" y="6478613"/>
            <a:ext cx="4521591"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Economic </a:t>
            </a:r>
            <a:r>
              <a:rPr lang="en-GB" sz="800" dirty="0">
                <a:sym typeface="Wingdings" panose="05000000000000000000" pitchFamily="2" charset="2"/>
              </a:rPr>
              <a:t>– Who will make a profit?  </a:t>
            </a:r>
            <a:r>
              <a:rPr lang="en-GB" sz="800" b="1" dirty="0">
                <a:sym typeface="Wingdings" panose="05000000000000000000" pitchFamily="2" charset="2"/>
              </a:rPr>
              <a:t>Environmental</a:t>
            </a:r>
            <a:r>
              <a:rPr lang="en-GB" sz="800" dirty="0">
                <a:sym typeface="Wingdings" panose="05000000000000000000" pitchFamily="2" charset="2"/>
              </a:rPr>
              <a:t> – Will it affect the environment or wildlife habitats?</a:t>
            </a:r>
          </a:p>
          <a:p>
            <a:r>
              <a:rPr lang="en-GB" sz="800" b="1" dirty="0">
                <a:sym typeface="Wingdings" panose="05000000000000000000" pitchFamily="2" charset="2"/>
              </a:rPr>
              <a:t>Ethical</a:t>
            </a:r>
            <a:r>
              <a:rPr lang="en-GB" sz="800" dirty="0">
                <a:sym typeface="Wingdings" panose="05000000000000000000" pitchFamily="2" charset="2"/>
              </a:rPr>
              <a:t> – Is it morally right? E.g. stem cells, making nuclear weapons, testing drugs on animals</a:t>
            </a:r>
          </a:p>
        </p:txBody>
      </p:sp>
      <p:sp>
        <p:nvSpPr>
          <p:cNvPr id="23" name="TextBox 22">
            <a:extLst>
              <a:ext uri="{FF2B5EF4-FFF2-40B4-BE49-F238E27FC236}">
                <a16:creationId xmlns:a16="http://schemas.microsoft.com/office/drawing/2014/main" id="{3D10B59B-1F5D-4C87-934E-A83A832BA883}"/>
              </a:ext>
            </a:extLst>
          </p:cNvPr>
          <p:cNvSpPr txBox="1"/>
          <p:nvPr/>
        </p:nvSpPr>
        <p:spPr>
          <a:xfrm>
            <a:off x="4565976" y="1142362"/>
            <a:ext cx="4521590" cy="169277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800" b="1" dirty="0">
                <a:sym typeface="Wingdings" panose="05000000000000000000" pitchFamily="2" charset="2"/>
              </a:rPr>
              <a:t>RP1: Specific Heat Capacity</a:t>
            </a:r>
            <a:r>
              <a:rPr lang="en-GB" sz="800" dirty="0">
                <a:sym typeface="Wingdings" panose="05000000000000000000" pitchFamily="2" charset="2"/>
              </a:rPr>
              <a:t> </a:t>
            </a:r>
            <a:r>
              <a:rPr lang="en-GB" sz="800" b="1" dirty="0">
                <a:sym typeface="Wingdings" panose="05000000000000000000" pitchFamily="2" charset="2"/>
              </a:rPr>
              <a:t>of metal block</a:t>
            </a:r>
            <a:r>
              <a:rPr lang="en-GB" sz="800" dirty="0">
                <a:sym typeface="Wingdings" panose="05000000000000000000" pitchFamily="2" charset="2"/>
              </a:rPr>
              <a:t>: You need to be able to use the</a:t>
            </a:r>
          </a:p>
          <a:p>
            <a:r>
              <a:rPr lang="en-GB" sz="800" dirty="0">
                <a:sym typeface="Wingdings" panose="05000000000000000000" pitchFamily="2" charset="2"/>
              </a:rPr>
              <a:t>equation </a:t>
            </a:r>
          </a:p>
          <a:p>
            <a:endParaRPr lang="en-GB" sz="800" dirty="0">
              <a:sym typeface="Wingdings" panose="05000000000000000000" pitchFamily="2" charset="2"/>
            </a:endParaRPr>
          </a:p>
          <a:p>
            <a:r>
              <a:rPr lang="en-GB" sz="800" b="1" dirty="0">
                <a:sym typeface="Wingdings" panose="05000000000000000000" pitchFamily="2" charset="2"/>
              </a:rPr>
              <a:t>RP2: Resistance</a:t>
            </a:r>
            <a:r>
              <a:rPr lang="en-GB" sz="800" dirty="0">
                <a:sym typeface="Wingdings" panose="05000000000000000000" pitchFamily="2" charset="2"/>
              </a:rPr>
              <a:t>: </a:t>
            </a:r>
            <a:r>
              <a:rPr lang="en-US" sz="800" dirty="0"/>
              <a:t>Read the Q carefully to see which variable is being changed e.g. IV: Length of wire DV: Measure current and P.D and calculate Resistance (Resistance = P.D/Current) , </a:t>
            </a:r>
            <a:r>
              <a:rPr lang="en-US" sz="800" dirty="0">
                <a:sym typeface="Wingdings" panose="05000000000000000000" pitchFamily="2" charset="2"/>
              </a:rPr>
              <a:t>CV: temperature of wire. As length increases, resistance increases (Plot length on x axis and Resistance on y axis)</a:t>
            </a:r>
          </a:p>
          <a:p>
            <a:endParaRPr lang="en-US" sz="800" dirty="0">
              <a:sym typeface="Wingdings" panose="05000000000000000000" pitchFamily="2" charset="2"/>
            </a:endParaRPr>
          </a:p>
          <a:p>
            <a:r>
              <a:rPr lang="en-US" sz="800" b="1" dirty="0">
                <a:sym typeface="Wingdings" panose="05000000000000000000" pitchFamily="2" charset="2"/>
              </a:rPr>
              <a:t>RP3: IV Characteristics of a bulb, resistor and diode: </a:t>
            </a:r>
            <a:r>
              <a:rPr lang="en-US" sz="800" dirty="0">
                <a:sym typeface="Wingdings" panose="05000000000000000000" pitchFamily="2" charset="2"/>
              </a:rPr>
              <a:t>Ensure you can explain each of the</a:t>
            </a:r>
          </a:p>
          <a:p>
            <a:r>
              <a:rPr lang="en-US" sz="800" dirty="0">
                <a:sym typeface="Wingdings" panose="05000000000000000000" pitchFamily="2" charset="2"/>
              </a:rPr>
              <a:t>IV graphs. We use a variable resistor to allow for a range of V (Voltage) and I (Current)</a:t>
            </a:r>
            <a:endParaRPr lang="en-US" sz="800" b="1" dirty="0">
              <a:sym typeface="Wingdings" panose="05000000000000000000" pitchFamily="2" charset="2"/>
            </a:endParaRPr>
          </a:p>
          <a:p>
            <a:endParaRPr lang="en-US" sz="800" dirty="0">
              <a:sym typeface="Wingdings" panose="05000000000000000000" pitchFamily="2" charset="2"/>
            </a:endParaRPr>
          </a:p>
          <a:p>
            <a:r>
              <a:rPr lang="en-US" sz="800" b="1" dirty="0">
                <a:sym typeface="Wingdings" panose="05000000000000000000" pitchFamily="2" charset="2"/>
              </a:rPr>
              <a:t>RP4: Density of regular and irregular solids and liquids </a:t>
            </a:r>
            <a:r>
              <a:rPr lang="en-US" sz="800" dirty="0">
                <a:sym typeface="Wingdings" panose="05000000000000000000" pitchFamily="2" charset="2"/>
              </a:rPr>
              <a:t>: Mass = density x volume</a:t>
            </a:r>
          </a:p>
          <a:p>
            <a:r>
              <a:rPr lang="en-US" sz="800" dirty="0">
                <a:sym typeface="Wingdings" panose="05000000000000000000" pitchFamily="2" charset="2"/>
              </a:rPr>
              <a:t> In an irregular solid you can put the object in liquid and the displacement = volume</a:t>
            </a:r>
          </a:p>
          <a:p>
            <a:endParaRPr lang="en-GB" sz="800" dirty="0">
              <a:sym typeface="Wingdings" panose="05000000000000000000" pitchFamily="2" charset="2"/>
            </a:endParaRPr>
          </a:p>
        </p:txBody>
      </p:sp>
      <p:pic>
        <p:nvPicPr>
          <p:cNvPr id="1026" name="Picture 2" descr="Image result for resistance of a wire circui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8367650" y="1957419"/>
            <a:ext cx="612837" cy="594266"/>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p:cNvCxnSpPr>
            <a:stCxn id="23" idx="1"/>
          </p:cNvCxnSpPr>
          <p:nvPr/>
        </p:nvCxnSpPr>
        <p:spPr>
          <a:xfrm flipH="1" flipV="1">
            <a:off x="4441152" y="1537792"/>
            <a:ext cx="124824" cy="46957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9" name="Picture 28">
            <a:extLst>
              <a:ext uri="{FF2B5EF4-FFF2-40B4-BE49-F238E27FC236}">
                <a16:creationId xmlns:a16="http://schemas.microsoft.com/office/drawing/2014/main" id="{D0C3280B-9B6D-46E6-BF31-BB76F97E781F}"/>
              </a:ext>
            </a:extLst>
          </p:cNvPr>
          <p:cNvPicPr>
            <a:picLocks noChangeAspect="1"/>
          </p:cNvPicPr>
          <p:nvPr/>
        </p:nvPicPr>
        <p:blipFill rotWithShape="1">
          <a:blip r:embed="rId9" cstate="hqprint">
            <a:extLst>
              <a:ext uri="{28A0092B-C50C-407E-A947-70E740481C1C}">
                <a14:useLocalDpi xmlns:a14="http://schemas.microsoft.com/office/drawing/2010/main" val="0"/>
              </a:ext>
            </a:extLst>
          </a:blip>
          <a:srcRect t="36025"/>
          <a:stretch/>
        </p:blipFill>
        <p:spPr>
          <a:xfrm>
            <a:off x="7955678" y="950256"/>
            <a:ext cx="1069715" cy="513269"/>
          </a:xfrm>
          <a:prstGeom prst="rect">
            <a:avLst/>
          </a:prstGeom>
        </p:spPr>
      </p:pic>
    </p:spTree>
    <p:extLst>
      <p:ext uri="{BB962C8B-B14F-4D97-AF65-F5344CB8AC3E}">
        <p14:creationId xmlns:p14="http://schemas.microsoft.com/office/powerpoint/2010/main" val="27172665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5FCF01CBD9EC4892656C58520107A2" ma:contentTypeVersion="20" ma:contentTypeDescription="Create a new document." ma:contentTypeScope="" ma:versionID="840ca1a2db1f535a1eee402b3b00548d">
  <xsd:schema xmlns:xsd="http://www.w3.org/2001/XMLSchema" xmlns:xs="http://www.w3.org/2001/XMLSchema" xmlns:p="http://schemas.microsoft.com/office/2006/metadata/properties" xmlns:ns2="37b64a98-97f9-4702-b5b1-8c01cb7240fc" xmlns:ns3="76724cd7-bc60-4f8b-9c31-f8023719f35a" xmlns:ns4="470d309d-ba52-4943-a712-ee2022cd7283" targetNamespace="http://schemas.microsoft.com/office/2006/metadata/properties" ma:root="true" ma:fieldsID="21e633355f857b9539c4cc3fde1a1c9f" ns2:_="" ns3:_="" ns4:_="">
    <xsd:import namespace="37b64a98-97f9-4702-b5b1-8c01cb7240fc"/>
    <xsd:import namespace="76724cd7-bc60-4f8b-9c31-f8023719f35a"/>
    <xsd:import namespace="470d309d-ba52-4943-a712-ee2022cd7283"/>
    <xsd:element name="properties">
      <xsd:complexType>
        <xsd:sequence>
          <xsd:element name="documentManagement">
            <xsd:complexType>
              <xsd:all>
                <xsd:element ref="ns2:SharedWithUsers" minOccurs="0"/>
                <xsd:element ref="ns2:SharingHintHash"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Purpose" minOccurs="0"/>
                <xsd:element ref="ns3:MediaLengthInSeconds"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b64a98-97f9-4702-b5b1-8c01cb7240f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6724cd7-bc60-4f8b-9c31-f8023719f35a"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AutoTags" ma:index="16" nillable="true" ma:displayName="MediaServiceAutoTags" ma:description="" ma:internalName="MediaServiceAutoTags" ma:readOnly="true">
      <xsd:simpleType>
        <xsd:restriction base="dms:Text"/>
      </xsd:simpleType>
    </xsd:element>
    <xsd:element name="MediaServiceLocation" ma:index="17" nillable="true" ma:displayName="MediaServiceLocation" ma:description="" ma:internalName="MediaServiceLocation" ma:readOnly="true">
      <xsd:simpleType>
        <xsd:restriction base="dms:Text"/>
      </xsd:simpleType>
    </xsd:element>
    <xsd:element name="MediaServiceOCR" ma:index="18" nillable="true" ma:displayName="MediaServiceOCR"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Purpose" ma:index="23" nillable="true" ma:displayName="Purpose" ma:format="Dropdown" ma:internalName="Purpose">
      <xsd:simpleType>
        <xsd:restriction base="dms:Text">
          <xsd:maxLength value="255"/>
        </xsd:restriction>
      </xsd:simpleType>
    </xsd:element>
    <xsd:element name="MediaLengthInSeconds" ma:index="24" nillable="true" ma:displayName="MediaLengthInSeconds" ma:hidden="true"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9afc6cf-39f7-4038-a037-ea0faca86fa7"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d309d-ba52-4943-a712-ee2022cd7283" elementFormDefault="qualified">
    <xsd:import namespace="http://schemas.microsoft.com/office/2006/documentManagement/types"/>
    <xsd:import namespace="http://schemas.microsoft.com/office/infopath/2007/PartnerControls"/>
    <xsd:element name="TaxCatchAll" ma:index="27" nillable="true" ma:displayName="Taxonomy Catch All Column" ma:hidden="true" ma:list="{565174a6-4e16-432b-a029-a8e960ef9718}" ma:internalName="TaxCatchAll" ma:showField="CatchAllData" ma:web="470d309d-ba52-4943-a712-ee2022cd728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rpose xmlns="76724cd7-bc60-4f8b-9c31-f8023719f35a" xsi:nil="true"/>
    <TaxCatchAll xmlns="470d309d-ba52-4943-a712-ee2022cd7283" xsi:nil="true"/>
    <lcf76f155ced4ddcb4097134ff3c332f xmlns="76724cd7-bc60-4f8b-9c31-f8023719f35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FC2F402-CFA7-41E8-AA69-2A32B443F9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b64a98-97f9-4702-b5b1-8c01cb7240fc"/>
    <ds:schemaRef ds:uri="76724cd7-bc60-4f8b-9c31-f8023719f35a"/>
    <ds:schemaRef ds:uri="470d309d-ba52-4943-a712-ee2022cd72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F0D35FF-320B-47FC-BE02-9FD8EEB66879}">
  <ds:schemaRefs>
    <ds:schemaRef ds:uri="http://schemas.microsoft.com/sharepoint/v3/contenttype/forms"/>
  </ds:schemaRefs>
</ds:datastoreItem>
</file>

<file path=customXml/itemProps3.xml><?xml version="1.0" encoding="utf-8"?>
<ds:datastoreItem xmlns:ds="http://schemas.openxmlformats.org/officeDocument/2006/customXml" ds:itemID="{12816279-CE3B-4E57-A163-D99532728C8C}">
  <ds:schemaRefs>
    <ds:schemaRef ds:uri="76724cd7-bc60-4f8b-9c31-f8023719f35a"/>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37b64a98-97f9-4702-b5b1-8c01cb7240fc"/>
    <ds:schemaRef ds:uri="http://www.w3.org/XML/1998/namespace"/>
    <ds:schemaRef ds:uri="470d309d-ba52-4943-a712-ee2022cd7283"/>
  </ds:schemaRefs>
</ds:datastoreItem>
</file>

<file path=docProps/app.xml><?xml version="1.0" encoding="utf-8"?>
<Properties xmlns="http://schemas.openxmlformats.org/officeDocument/2006/extended-properties" xmlns:vt="http://schemas.openxmlformats.org/officeDocument/2006/docPropsVTypes">
  <Template>Office Theme</Template>
  <TotalTime>910</TotalTime>
  <Words>3050</Words>
  <Application>Microsoft Office PowerPoint</Application>
  <PresentationFormat>On-screen Show (4:3)</PresentationFormat>
  <Paragraphs>463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Bethany Hart</dc:creator>
  <cp:lastModifiedBy>Mrs Y Mohamed</cp:lastModifiedBy>
  <cp:revision>30</cp:revision>
  <cp:lastPrinted>2021-05-18T07:46:06Z</cp:lastPrinted>
  <dcterms:created xsi:type="dcterms:W3CDTF">2018-05-07T20:28:47Z</dcterms:created>
  <dcterms:modified xsi:type="dcterms:W3CDTF">2023-03-01T19:45:43Z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0x010100E55FCF01CBD9EC4892656C58520107A2</vt:lpwstr>
  </property>
  <property fmtid="{D5CDD505-2E9C-101B-9397-08002B2CF9AE}" pid="3" name="MediaServiceImageTags">
    <vt:lpwstr/>
  </property>
</Properties>
</file>