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notesMasterIdLst>
    <p:notesMasterId r:id="rId9"/>
  </p:notesMasterIdLst>
  <p:sldIdLst>
    <p:sldId id="266" r:id="rId5"/>
    <p:sldId id="265" r:id="rId6"/>
    <p:sldId id="264" r:id="rId7"/>
    <p:sldId id="267" r:id="rId8"/>
  </p:sldIdLst>
  <p:sldSz cx="12801600" cy="9601200" type="A3"/>
  <p:notesSz cx="6797675" cy="9926638"/>
  <p:defaultTextStyle>
    <a:defPPr>
      <a:defRPr lang="en-US"/>
    </a:defPPr>
    <a:lvl1pPr marL="0" algn="l" defTabSz="1075334" rtl="0" eaLnBrk="1" latinLnBrk="0" hangingPunct="1">
      <a:defRPr sz="2117" kern="1200">
        <a:solidFill>
          <a:schemeClr val="tx1"/>
        </a:solidFill>
        <a:latin typeface="+mn-lt"/>
        <a:ea typeface="+mn-ea"/>
        <a:cs typeface="+mn-cs"/>
      </a:defRPr>
    </a:lvl1pPr>
    <a:lvl2pPr marL="537667" algn="l" defTabSz="1075334" rtl="0" eaLnBrk="1" latinLnBrk="0" hangingPunct="1">
      <a:defRPr sz="2117" kern="1200">
        <a:solidFill>
          <a:schemeClr val="tx1"/>
        </a:solidFill>
        <a:latin typeface="+mn-lt"/>
        <a:ea typeface="+mn-ea"/>
        <a:cs typeface="+mn-cs"/>
      </a:defRPr>
    </a:lvl2pPr>
    <a:lvl3pPr marL="1075334" algn="l" defTabSz="1075334" rtl="0" eaLnBrk="1" latinLnBrk="0" hangingPunct="1">
      <a:defRPr sz="2117" kern="1200">
        <a:solidFill>
          <a:schemeClr val="tx1"/>
        </a:solidFill>
        <a:latin typeface="+mn-lt"/>
        <a:ea typeface="+mn-ea"/>
        <a:cs typeface="+mn-cs"/>
      </a:defRPr>
    </a:lvl3pPr>
    <a:lvl4pPr marL="1613002" algn="l" defTabSz="1075334" rtl="0" eaLnBrk="1" latinLnBrk="0" hangingPunct="1">
      <a:defRPr sz="2117" kern="1200">
        <a:solidFill>
          <a:schemeClr val="tx1"/>
        </a:solidFill>
        <a:latin typeface="+mn-lt"/>
        <a:ea typeface="+mn-ea"/>
        <a:cs typeface="+mn-cs"/>
      </a:defRPr>
    </a:lvl4pPr>
    <a:lvl5pPr marL="2150669" algn="l" defTabSz="1075334" rtl="0" eaLnBrk="1" latinLnBrk="0" hangingPunct="1">
      <a:defRPr sz="2117" kern="1200">
        <a:solidFill>
          <a:schemeClr val="tx1"/>
        </a:solidFill>
        <a:latin typeface="+mn-lt"/>
        <a:ea typeface="+mn-ea"/>
        <a:cs typeface="+mn-cs"/>
      </a:defRPr>
    </a:lvl5pPr>
    <a:lvl6pPr marL="2688336" algn="l" defTabSz="1075334" rtl="0" eaLnBrk="1" latinLnBrk="0" hangingPunct="1">
      <a:defRPr sz="2117" kern="1200">
        <a:solidFill>
          <a:schemeClr val="tx1"/>
        </a:solidFill>
        <a:latin typeface="+mn-lt"/>
        <a:ea typeface="+mn-ea"/>
        <a:cs typeface="+mn-cs"/>
      </a:defRPr>
    </a:lvl6pPr>
    <a:lvl7pPr marL="3226003" algn="l" defTabSz="1075334" rtl="0" eaLnBrk="1" latinLnBrk="0" hangingPunct="1">
      <a:defRPr sz="2117" kern="1200">
        <a:solidFill>
          <a:schemeClr val="tx1"/>
        </a:solidFill>
        <a:latin typeface="+mn-lt"/>
        <a:ea typeface="+mn-ea"/>
        <a:cs typeface="+mn-cs"/>
      </a:defRPr>
    </a:lvl7pPr>
    <a:lvl8pPr marL="3763670" algn="l" defTabSz="1075334" rtl="0" eaLnBrk="1" latinLnBrk="0" hangingPunct="1">
      <a:defRPr sz="2117" kern="1200">
        <a:solidFill>
          <a:schemeClr val="tx1"/>
        </a:solidFill>
        <a:latin typeface="+mn-lt"/>
        <a:ea typeface="+mn-ea"/>
        <a:cs typeface="+mn-cs"/>
      </a:defRPr>
    </a:lvl8pPr>
    <a:lvl9pPr marL="4301338" algn="l" defTabSz="1075334" rtl="0" eaLnBrk="1" latinLnBrk="0" hangingPunct="1">
      <a:defRPr sz="2117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72A5366-E514-DF9C-D8A4-E6DBA0FD3549}" v="2" dt="2023-03-01T19:46:09.544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5441" autoAdjust="0"/>
  </p:normalViewPr>
  <p:slideViewPr>
    <p:cSldViewPr snapToGrid="0">
      <p:cViewPr>
        <p:scale>
          <a:sx n="80" d="100"/>
          <a:sy n="80" d="100"/>
        </p:scale>
        <p:origin x="6" y="-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theme" Target="theme/theme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microsoft.com/office/2015/10/relationships/revisionInfo" Target="revisionInfo.xml"/><Relationship Id="rId10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notesMaster" Target="notesMasters/notesMaster1.xml"/><Relationship Id="rId14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clId="Web-{572A5366-E514-DF9C-D8A4-E6DBA0FD3549}"/>
    <pc:docChg chg="sldOrd">
      <pc:chgData name="" userId="" providerId="" clId="Web-{572A5366-E514-DF9C-D8A4-E6DBA0FD3549}" dt="2023-03-01T19:46:06.200" v="0"/>
      <pc:docMkLst>
        <pc:docMk/>
      </pc:docMkLst>
      <pc:sldChg chg="ord">
        <pc:chgData name="" userId="" providerId="" clId="Web-{572A5366-E514-DF9C-D8A4-E6DBA0FD3549}" dt="2023-03-01T19:46:06.200" v="0"/>
        <pc:sldMkLst>
          <pc:docMk/>
          <pc:sldMk cId="1257609787" sldId="264"/>
        </pc:sldMkLst>
      </pc:sldChg>
    </pc:docChg>
  </pc:docChgLst>
  <pc:docChgLst>
    <pc:chgData name="Miss B Hart" userId="S::bhart@hestoncs.org::e218bbf6-18e0-4c3e-8558-7bd5c1ec87cd" providerId="AD" clId="Web-{572A5366-E514-DF9C-D8A4-E6DBA0FD3549}"/>
    <pc:docChg chg="sldOrd">
      <pc:chgData name="Miss B Hart" userId="S::bhart@hestoncs.org::e218bbf6-18e0-4c3e-8558-7bd5c1ec87cd" providerId="AD" clId="Web-{572A5366-E514-DF9C-D8A4-E6DBA0FD3549}" dt="2023-03-01T19:46:09.544" v="0"/>
      <pc:docMkLst>
        <pc:docMk/>
      </pc:docMkLst>
      <pc:sldChg chg="ord">
        <pc:chgData name="Miss B Hart" userId="S::bhart@hestoncs.org::e218bbf6-18e0-4c3e-8558-7bd5c1ec87cd" providerId="AD" clId="Web-{572A5366-E514-DF9C-D8A4-E6DBA0FD3549}" dt="2023-03-01T19:46:09.544" v="0"/>
        <pc:sldMkLst>
          <pc:docMk/>
          <pc:sldMk cId="996346022" sldId="267"/>
        </pc:sldMkLst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573A118-3D71-442E-ADDE-1C9568199429}" type="datetimeFigureOut">
              <a:rPr lang="en-GB" smtClean="0"/>
              <a:t>01/03/2023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66813" y="1241425"/>
            <a:ext cx="4464050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C40E1EC-E329-451B-BE65-8BB979C1E7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117532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1075334" rtl="0" eaLnBrk="1" latinLnBrk="0" hangingPunct="1">
      <a:defRPr sz="1411" kern="1200">
        <a:solidFill>
          <a:schemeClr val="tx1"/>
        </a:solidFill>
        <a:latin typeface="+mn-lt"/>
        <a:ea typeface="+mn-ea"/>
        <a:cs typeface="+mn-cs"/>
      </a:defRPr>
    </a:lvl1pPr>
    <a:lvl2pPr marL="537667" algn="l" defTabSz="1075334" rtl="0" eaLnBrk="1" latinLnBrk="0" hangingPunct="1">
      <a:defRPr sz="1411" kern="1200">
        <a:solidFill>
          <a:schemeClr val="tx1"/>
        </a:solidFill>
        <a:latin typeface="+mn-lt"/>
        <a:ea typeface="+mn-ea"/>
        <a:cs typeface="+mn-cs"/>
      </a:defRPr>
    </a:lvl2pPr>
    <a:lvl3pPr marL="1075334" algn="l" defTabSz="1075334" rtl="0" eaLnBrk="1" latinLnBrk="0" hangingPunct="1">
      <a:defRPr sz="1411" kern="1200">
        <a:solidFill>
          <a:schemeClr val="tx1"/>
        </a:solidFill>
        <a:latin typeface="+mn-lt"/>
        <a:ea typeface="+mn-ea"/>
        <a:cs typeface="+mn-cs"/>
      </a:defRPr>
    </a:lvl3pPr>
    <a:lvl4pPr marL="1613002" algn="l" defTabSz="1075334" rtl="0" eaLnBrk="1" latinLnBrk="0" hangingPunct="1">
      <a:defRPr sz="1411" kern="1200">
        <a:solidFill>
          <a:schemeClr val="tx1"/>
        </a:solidFill>
        <a:latin typeface="+mn-lt"/>
        <a:ea typeface="+mn-ea"/>
        <a:cs typeface="+mn-cs"/>
      </a:defRPr>
    </a:lvl4pPr>
    <a:lvl5pPr marL="2150669" algn="l" defTabSz="1075334" rtl="0" eaLnBrk="1" latinLnBrk="0" hangingPunct="1">
      <a:defRPr sz="1411" kern="1200">
        <a:solidFill>
          <a:schemeClr val="tx1"/>
        </a:solidFill>
        <a:latin typeface="+mn-lt"/>
        <a:ea typeface="+mn-ea"/>
        <a:cs typeface="+mn-cs"/>
      </a:defRPr>
    </a:lvl5pPr>
    <a:lvl6pPr marL="2688336" algn="l" defTabSz="1075334" rtl="0" eaLnBrk="1" latinLnBrk="0" hangingPunct="1">
      <a:defRPr sz="1411" kern="1200">
        <a:solidFill>
          <a:schemeClr val="tx1"/>
        </a:solidFill>
        <a:latin typeface="+mn-lt"/>
        <a:ea typeface="+mn-ea"/>
        <a:cs typeface="+mn-cs"/>
      </a:defRPr>
    </a:lvl6pPr>
    <a:lvl7pPr marL="3226003" algn="l" defTabSz="1075334" rtl="0" eaLnBrk="1" latinLnBrk="0" hangingPunct="1">
      <a:defRPr sz="1411" kern="1200">
        <a:solidFill>
          <a:schemeClr val="tx1"/>
        </a:solidFill>
        <a:latin typeface="+mn-lt"/>
        <a:ea typeface="+mn-ea"/>
        <a:cs typeface="+mn-cs"/>
      </a:defRPr>
    </a:lvl7pPr>
    <a:lvl8pPr marL="3763670" algn="l" defTabSz="1075334" rtl="0" eaLnBrk="1" latinLnBrk="0" hangingPunct="1">
      <a:defRPr sz="1411" kern="1200">
        <a:solidFill>
          <a:schemeClr val="tx1"/>
        </a:solidFill>
        <a:latin typeface="+mn-lt"/>
        <a:ea typeface="+mn-ea"/>
        <a:cs typeface="+mn-cs"/>
      </a:defRPr>
    </a:lvl8pPr>
    <a:lvl9pPr marL="4301338" algn="l" defTabSz="1075334" rtl="0" eaLnBrk="1" latinLnBrk="0" hangingPunct="1">
      <a:defRPr sz="1411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60120" y="1571308"/>
            <a:ext cx="10881360" cy="3342640"/>
          </a:xfrm>
        </p:spPr>
        <p:txBody>
          <a:bodyPr anchor="b"/>
          <a:lstStyle>
            <a:lvl1pPr algn="ctr">
              <a:defRPr sz="8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600200" y="5042853"/>
            <a:ext cx="9601200" cy="2318067"/>
          </a:xfrm>
        </p:spPr>
        <p:txBody>
          <a:bodyPr/>
          <a:lstStyle>
            <a:lvl1pPr marL="0" indent="0" algn="ctr">
              <a:buNone/>
              <a:defRPr sz="3360"/>
            </a:lvl1pPr>
            <a:lvl2pPr marL="640080" indent="0" algn="ctr">
              <a:buNone/>
              <a:defRPr sz="2800"/>
            </a:lvl2pPr>
            <a:lvl3pPr marL="1280160" indent="0" algn="ctr">
              <a:buNone/>
              <a:defRPr sz="2520"/>
            </a:lvl3pPr>
            <a:lvl4pPr marL="1920240" indent="0" algn="ctr">
              <a:buNone/>
              <a:defRPr sz="2240"/>
            </a:lvl4pPr>
            <a:lvl5pPr marL="2560320" indent="0" algn="ctr">
              <a:buNone/>
              <a:defRPr sz="2240"/>
            </a:lvl5pPr>
            <a:lvl6pPr marL="3200400" indent="0" algn="ctr">
              <a:buNone/>
              <a:defRPr sz="2240"/>
            </a:lvl6pPr>
            <a:lvl7pPr marL="3840480" indent="0" algn="ctr">
              <a:buNone/>
              <a:defRPr sz="2240"/>
            </a:lvl7pPr>
            <a:lvl8pPr marL="4480560" indent="0" algn="ctr">
              <a:buNone/>
              <a:defRPr sz="2240"/>
            </a:lvl8pPr>
            <a:lvl9pPr marL="5120640" indent="0" algn="ctr">
              <a:buNone/>
              <a:defRPr sz="224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EAEC5B-E7F0-4484-95EB-341D0210A892}" type="datetimeFigureOut">
              <a:rPr lang="en-GB" smtClean="0"/>
              <a:t>01/03/2023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F8E610-224C-4919-BEE3-4AD66290CF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19475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EAEC5B-E7F0-4484-95EB-341D0210A892}" type="datetimeFigureOut">
              <a:rPr lang="en-GB" smtClean="0"/>
              <a:t>01/03/2023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F8E610-224C-4919-BEE3-4AD66290CF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23007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73443" y="2393635"/>
            <a:ext cx="11041380" cy="3993832"/>
          </a:xfrm>
        </p:spPr>
        <p:txBody>
          <a:bodyPr anchor="b"/>
          <a:lstStyle>
            <a:lvl1pPr>
              <a:defRPr sz="8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3443" y="6425250"/>
            <a:ext cx="11041380" cy="2100262"/>
          </a:xfrm>
        </p:spPr>
        <p:txBody>
          <a:bodyPr/>
          <a:lstStyle>
            <a:lvl1pPr marL="0" indent="0">
              <a:buNone/>
              <a:defRPr sz="3360">
                <a:solidFill>
                  <a:schemeClr val="tx1"/>
                </a:solidFill>
              </a:defRPr>
            </a:lvl1pPr>
            <a:lvl2pPr marL="640080" indent="0">
              <a:buNone/>
              <a:defRPr sz="2800">
                <a:solidFill>
                  <a:schemeClr val="tx1">
                    <a:tint val="75000"/>
                  </a:schemeClr>
                </a:solidFill>
              </a:defRPr>
            </a:lvl2pPr>
            <a:lvl3pPr marL="1280160" indent="0">
              <a:buNone/>
              <a:defRPr sz="2520">
                <a:solidFill>
                  <a:schemeClr val="tx1">
                    <a:tint val="75000"/>
                  </a:schemeClr>
                </a:solidFill>
              </a:defRPr>
            </a:lvl3pPr>
            <a:lvl4pPr marL="192024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4pPr>
            <a:lvl5pPr marL="256032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5pPr>
            <a:lvl6pPr marL="320040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6pPr>
            <a:lvl7pPr marL="384048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7pPr>
            <a:lvl8pPr marL="448056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8pPr>
            <a:lvl9pPr marL="512064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EAEC5B-E7F0-4484-95EB-341D0210A892}" type="datetimeFigureOut">
              <a:rPr lang="en-GB" smtClean="0"/>
              <a:t>01/03/2023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F8E610-224C-4919-BEE3-4AD66290CF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288110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80110" y="2555875"/>
            <a:ext cx="5440680" cy="60918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80810" y="2555875"/>
            <a:ext cx="5440680" cy="60918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EAEC5B-E7F0-4484-95EB-341D0210A892}" type="datetimeFigureOut">
              <a:rPr lang="en-GB" smtClean="0"/>
              <a:t>01/03/2023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F8E610-224C-4919-BEE3-4AD66290CF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53747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1777" y="511177"/>
            <a:ext cx="11041380" cy="18557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81779" y="2353628"/>
            <a:ext cx="5415676" cy="1153477"/>
          </a:xfrm>
        </p:spPr>
        <p:txBody>
          <a:bodyPr anchor="b"/>
          <a:lstStyle>
            <a:lvl1pPr marL="0" indent="0">
              <a:buNone/>
              <a:defRPr sz="3360" b="1"/>
            </a:lvl1pPr>
            <a:lvl2pPr marL="640080" indent="0">
              <a:buNone/>
              <a:defRPr sz="2800" b="1"/>
            </a:lvl2pPr>
            <a:lvl3pPr marL="1280160" indent="0">
              <a:buNone/>
              <a:defRPr sz="2520" b="1"/>
            </a:lvl3pPr>
            <a:lvl4pPr marL="1920240" indent="0">
              <a:buNone/>
              <a:defRPr sz="2240" b="1"/>
            </a:lvl4pPr>
            <a:lvl5pPr marL="2560320" indent="0">
              <a:buNone/>
              <a:defRPr sz="2240" b="1"/>
            </a:lvl5pPr>
            <a:lvl6pPr marL="3200400" indent="0">
              <a:buNone/>
              <a:defRPr sz="2240" b="1"/>
            </a:lvl6pPr>
            <a:lvl7pPr marL="3840480" indent="0">
              <a:buNone/>
              <a:defRPr sz="2240" b="1"/>
            </a:lvl7pPr>
            <a:lvl8pPr marL="4480560" indent="0">
              <a:buNone/>
              <a:defRPr sz="2240" b="1"/>
            </a:lvl8pPr>
            <a:lvl9pPr marL="5120640" indent="0">
              <a:buNone/>
              <a:defRPr sz="224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81779" y="3507105"/>
            <a:ext cx="5415676" cy="515842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80811" y="2353628"/>
            <a:ext cx="5442347" cy="1153477"/>
          </a:xfrm>
        </p:spPr>
        <p:txBody>
          <a:bodyPr anchor="b"/>
          <a:lstStyle>
            <a:lvl1pPr marL="0" indent="0">
              <a:buNone/>
              <a:defRPr sz="3360" b="1"/>
            </a:lvl1pPr>
            <a:lvl2pPr marL="640080" indent="0">
              <a:buNone/>
              <a:defRPr sz="2800" b="1"/>
            </a:lvl2pPr>
            <a:lvl3pPr marL="1280160" indent="0">
              <a:buNone/>
              <a:defRPr sz="2520" b="1"/>
            </a:lvl3pPr>
            <a:lvl4pPr marL="1920240" indent="0">
              <a:buNone/>
              <a:defRPr sz="2240" b="1"/>
            </a:lvl4pPr>
            <a:lvl5pPr marL="2560320" indent="0">
              <a:buNone/>
              <a:defRPr sz="2240" b="1"/>
            </a:lvl5pPr>
            <a:lvl6pPr marL="3200400" indent="0">
              <a:buNone/>
              <a:defRPr sz="2240" b="1"/>
            </a:lvl6pPr>
            <a:lvl7pPr marL="3840480" indent="0">
              <a:buNone/>
              <a:defRPr sz="2240" b="1"/>
            </a:lvl7pPr>
            <a:lvl8pPr marL="4480560" indent="0">
              <a:buNone/>
              <a:defRPr sz="2240" b="1"/>
            </a:lvl8pPr>
            <a:lvl9pPr marL="5120640" indent="0">
              <a:buNone/>
              <a:defRPr sz="224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80811" y="3507105"/>
            <a:ext cx="5442347" cy="515842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EAEC5B-E7F0-4484-95EB-341D0210A892}" type="datetimeFigureOut">
              <a:rPr lang="en-GB" smtClean="0"/>
              <a:t>01/03/2023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F8E610-224C-4919-BEE3-4AD66290CF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77446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EAEC5B-E7F0-4484-95EB-341D0210A892}" type="datetimeFigureOut">
              <a:rPr lang="en-GB" smtClean="0"/>
              <a:t>01/03/2023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F8E610-224C-4919-BEE3-4AD66290CF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34360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EAEC5B-E7F0-4484-95EB-341D0210A892}" type="datetimeFigureOut">
              <a:rPr lang="en-GB" smtClean="0"/>
              <a:t>01/03/2023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F8E610-224C-4919-BEE3-4AD66290CF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83939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1778" y="640080"/>
            <a:ext cx="4128849" cy="2240280"/>
          </a:xfrm>
        </p:spPr>
        <p:txBody>
          <a:bodyPr anchor="b"/>
          <a:lstStyle>
            <a:lvl1pPr>
              <a:defRPr sz="448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42347" y="1382397"/>
            <a:ext cx="6480810" cy="6823075"/>
          </a:xfrm>
        </p:spPr>
        <p:txBody>
          <a:bodyPr/>
          <a:lstStyle>
            <a:lvl1pPr>
              <a:defRPr sz="4480"/>
            </a:lvl1pPr>
            <a:lvl2pPr>
              <a:defRPr sz="3920"/>
            </a:lvl2pPr>
            <a:lvl3pPr>
              <a:defRPr sz="3360"/>
            </a:lvl3pPr>
            <a:lvl4pPr>
              <a:defRPr sz="2800"/>
            </a:lvl4pPr>
            <a:lvl5pPr>
              <a:defRPr sz="2800"/>
            </a:lvl5pPr>
            <a:lvl6pPr>
              <a:defRPr sz="2800"/>
            </a:lvl6pPr>
            <a:lvl7pPr>
              <a:defRPr sz="2800"/>
            </a:lvl7pPr>
            <a:lvl8pPr>
              <a:defRPr sz="2800"/>
            </a:lvl8pPr>
            <a:lvl9pPr>
              <a:defRPr sz="2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1778" y="2880360"/>
            <a:ext cx="4128849" cy="5336223"/>
          </a:xfrm>
        </p:spPr>
        <p:txBody>
          <a:bodyPr/>
          <a:lstStyle>
            <a:lvl1pPr marL="0" indent="0">
              <a:buNone/>
              <a:defRPr sz="2240"/>
            </a:lvl1pPr>
            <a:lvl2pPr marL="640080" indent="0">
              <a:buNone/>
              <a:defRPr sz="1960"/>
            </a:lvl2pPr>
            <a:lvl3pPr marL="1280160" indent="0">
              <a:buNone/>
              <a:defRPr sz="1680"/>
            </a:lvl3pPr>
            <a:lvl4pPr marL="1920240" indent="0">
              <a:buNone/>
              <a:defRPr sz="1400"/>
            </a:lvl4pPr>
            <a:lvl5pPr marL="2560320" indent="0">
              <a:buNone/>
              <a:defRPr sz="1400"/>
            </a:lvl5pPr>
            <a:lvl6pPr marL="3200400" indent="0">
              <a:buNone/>
              <a:defRPr sz="1400"/>
            </a:lvl6pPr>
            <a:lvl7pPr marL="3840480" indent="0">
              <a:buNone/>
              <a:defRPr sz="1400"/>
            </a:lvl7pPr>
            <a:lvl8pPr marL="4480560" indent="0">
              <a:buNone/>
              <a:defRPr sz="1400"/>
            </a:lvl8pPr>
            <a:lvl9pPr marL="512064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EAEC5B-E7F0-4484-95EB-341D0210A892}" type="datetimeFigureOut">
              <a:rPr lang="en-GB" smtClean="0"/>
              <a:t>01/03/2023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F8E610-224C-4919-BEE3-4AD66290CF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73208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1778" y="640080"/>
            <a:ext cx="4128849" cy="2240280"/>
          </a:xfrm>
        </p:spPr>
        <p:txBody>
          <a:bodyPr anchor="b"/>
          <a:lstStyle>
            <a:lvl1pPr>
              <a:defRPr sz="448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442347" y="1382397"/>
            <a:ext cx="6480810" cy="6823075"/>
          </a:xfrm>
        </p:spPr>
        <p:txBody>
          <a:bodyPr anchor="t"/>
          <a:lstStyle>
            <a:lvl1pPr marL="0" indent="0">
              <a:buNone/>
              <a:defRPr sz="4480"/>
            </a:lvl1pPr>
            <a:lvl2pPr marL="640080" indent="0">
              <a:buNone/>
              <a:defRPr sz="3920"/>
            </a:lvl2pPr>
            <a:lvl3pPr marL="1280160" indent="0">
              <a:buNone/>
              <a:defRPr sz="3360"/>
            </a:lvl3pPr>
            <a:lvl4pPr marL="1920240" indent="0">
              <a:buNone/>
              <a:defRPr sz="2800"/>
            </a:lvl4pPr>
            <a:lvl5pPr marL="2560320" indent="0">
              <a:buNone/>
              <a:defRPr sz="2800"/>
            </a:lvl5pPr>
            <a:lvl6pPr marL="3200400" indent="0">
              <a:buNone/>
              <a:defRPr sz="2800"/>
            </a:lvl6pPr>
            <a:lvl7pPr marL="3840480" indent="0">
              <a:buNone/>
              <a:defRPr sz="2800"/>
            </a:lvl7pPr>
            <a:lvl8pPr marL="4480560" indent="0">
              <a:buNone/>
              <a:defRPr sz="2800"/>
            </a:lvl8pPr>
            <a:lvl9pPr marL="5120640" indent="0">
              <a:buNone/>
              <a:defRPr sz="28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1778" y="2880360"/>
            <a:ext cx="4128849" cy="5336223"/>
          </a:xfrm>
        </p:spPr>
        <p:txBody>
          <a:bodyPr/>
          <a:lstStyle>
            <a:lvl1pPr marL="0" indent="0">
              <a:buNone/>
              <a:defRPr sz="2240"/>
            </a:lvl1pPr>
            <a:lvl2pPr marL="640080" indent="0">
              <a:buNone/>
              <a:defRPr sz="1960"/>
            </a:lvl2pPr>
            <a:lvl3pPr marL="1280160" indent="0">
              <a:buNone/>
              <a:defRPr sz="1680"/>
            </a:lvl3pPr>
            <a:lvl4pPr marL="1920240" indent="0">
              <a:buNone/>
              <a:defRPr sz="1400"/>
            </a:lvl4pPr>
            <a:lvl5pPr marL="2560320" indent="0">
              <a:buNone/>
              <a:defRPr sz="1400"/>
            </a:lvl5pPr>
            <a:lvl6pPr marL="3200400" indent="0">
              <a:buNone/>
              <a:defRPr sz="1400"/>
            </a:lvl6pPr>
            <a:lvl7pPr marL="3840480" indent="0">
              <a:buNone/>
              <a:defRPr sz="1400"/>
            </a:lvl7pPr>
            <a:lvl8pPr marL="4480560" indent="0">
              <a:buNone/>
              <a:defRPr sz="1400"/>
            </a:lvl8pPr>
            <a:lvl9pPr marL="512064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EAEC5B-E7F0-4484-95EB-341D0210A892}" type="datetimeFigureOut">
              <a:rPr lang="en-GB" smtClean="0"/>
              <a:t>01/03/2023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F8E610-224C-4919-BEE3-4AD66290CF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83946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EAEC5B-E7F0-4484-95EB-341D0210A892}" type="datetimeFigureOut">
              <a:rPr lang="en-GB" smtClean="0"/>
              <a:t>01/03/2023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F8E610-224C-4919-BEE3-4AD66290CF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3606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161146" y="511175"/>
            <a:ext cx="2760345" cy="8136573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80111" y="511175"/>
            <a:ext cx="8121015" cy="8136573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EAEC5B-E7F0-4484-95EB-341D0210A892}" type="datetimeFigureOut">
              <a:rPr lang="en-GB" smtClean="0"/>
              <a:t>01/03/2023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F8E610-224C-4919-BEE3-4AD66290CF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55100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80110" y="511177"/>
            <a:ext cx="11041380" cy="18557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80110" y="2555875"/>
            <a:ext cx="11041380" cy="60918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80110" y="8898892"/>
            <a:ext cx="2880360" cy="511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68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EAEC5B-E7F0-4484-95EB-341D0210A892}" type="datetimeFigureOut">
              <a:rPr lang="en-GB" smtClean="0"/>
              <a:t>01/03/2023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240530" y="8898892"/>
            <a:ext cx="4320540" cy="511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8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041130" y="8898892"/>
            <a:ext cx="2880360" cy="511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68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F8E610-224C-4919-BEE3-4AD66290CF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38054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280160" rtl="0" eaLnBrk="1" latinLnBrk="0" hangingPunct="1">
        <a:lnSpc>
          <a:spcPct val="90000"/>
        </a:lnSpc>
        <a:spcBef>
          <a:spcPct val="0"/>
        </a:spcBef>
        <a:buNone/>
        <a:defRPr sz="616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20040" indent="-320040" algn="l" defTabSz="1280160" rtl="0" eaLnBrk="1" latinLnBrk="0" hangingPunct="1">
        <a:lnSpc>
          <a:spcPct val="90000"/>
        </a:lnSpc>
        <a:spcBef>
          <a:spcPts val="1400"/>
        </a:spcBef>
        <a:buFont typeface="Arial" panose="020B0604020202020204" pitchFamily="34" charset="0"/>
        <a:buChar char="•"/>
        <a:defRPr sz="3920" kern="1200">
          <a:solidFill>
            <a:schemeClr val="tx1"/>
          </a:solidFill>
          <a:latin typeface="+mn-lt"/>
          <a:ea typeface="+mn-ea"/>
          <a:cs typeface="+mn-cs"/>
        </a:defRPr>
      </a:lvl1pPr>
      <a:lvl2pPr marL="96012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3360" kern="1200">
          <a:solidFill>
            <a:schemeClr val="tx1"/>
          </a:solidFill>
          <a:latin typeface="+mn-lt"/>
          <a:ea typeface="+mn-ea"/>
          <a:cs typeface="+mn-cs"/>
        </a:defRPr>
      </a:lvl2pPr>
      <a:lvl3pPr marL="160020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224028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4pPr>
      <a:lvl5pPr marL="288036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5pPr>
      <a:lvl6pPr marL="352044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6pPr>
      <a:lvl7pPr marL="416052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7pPr>
      <a:lvl8pPr marL="480060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8pPr>
      <a:lvl9pPr marL="544068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2pPr>
      <a:lvl3pPr marL="128016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3pPr>
      <a:lvl4pPr marL="192024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4pPr>
      <a:lvl5pPr marL="256032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5pPr>
      <a:lvl6pPr marL="320040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6pPr>
      <a:lvl7pPr marL="384048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7pPr>
      <a:lvl8pPr marL="448056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8pPr>
      <a:lvl9pPr marL="512064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gif"/><Relationship Id="rId10" Type="http://schemas.openxmlformats.org/officeDocument/2006/relationships/image" Target="../media/image9.png"/><Relationship Id="rId4" Type="http://schemas.openxmlformats.org/officeDocument/2006/relationships/image" Target="../media/image3.gif"/><Relationship Id="rId9" Type="http://schemas.openxmlformats.org/officeDocument/2006/relationships/image" Target="../media/image8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13.jpeg"/><Relationship Id="rId7" Type="http://schemas.openxmlformats.org/officeDocument/2006/relationships/image" Target="../media/image17.gif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gif"/><Relationship Id="rId5" Type="http://schemas.openxmlformats.org/officeDocument/2006/relationships/image" Target="../media/image15.jpeg"/><Relationship Id="rId10" Type="http://schemas.openxmlformats.org/officeDocument/2006/relationships/image" Target="../media/image20.png"/><Relationship Id="rId4" Type="http://schemas.openxmlformats.org/officeDocument/2006/relationships/image" Target="../media/image14.gif"/><Relationship Id="rId9" Type="http://schemas.openxmlformats.org/officeDocument/2006/relationships/image" Target="../media/image19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2.png"/><Relationship Id="rId7" Type="http://schemas.openxmlformats.org/officeDocument/2006/relationships/image" Target="../media/image8.jpeg"/><Relationship Id="rId12" Type="http://schemas.openxmlformats.org/officeDocument/2006/relationships/image" Target="../media/image22.pn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jpeg"/><Relationship Id="rId11" Type="http://schemas.openxmlformats.org/officeDocument/2006/relationships/image" Target="../media/image21.png"/><Relationship Id="rId5" Type="http://schemas.openxmlformats.org/officeDocument/2006/relationships/image" Target="../media/image6.png"/><Relationship Id="rId10" Type="http://schemas.openxmlformats.org/officeDocument/2006/relationships/image" Target="../media/image11.png"/><Relationship Id="rId4" Type="http://schemas.openxmlformats.org/officeDocument/2006/relationships/image" Target="../media/image5.png"/><Relationship Id="rId9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13.jpeg"/><Relationship Id="rId7" Type="http://schemas.openxmlformats.org/officeDocument/2006/relationships/image" Target="../media/image17.gif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gif"/><Relationship Id="rId5" Type="http://schemas.openxmlformats.org/officeDocument/2006/relationships/image" Target="../media/image15.jpeg"/><Relationship Id="rId10" Type="http://schemas.openxmlformats.org/officeDocument/2006/relationships/image" Target="../media/image20.png"/><Relationship Id="rId4" Type="http://schemas.openxmlformats.org/officeDocument/2006/relationships/image" Target="../media/image14.gif"/><Relationship Id="rId9" Type="http://schemas.openxmlformats.org/officeDocument/2006/relationships/image" Target="../media/image1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TextBox 26"/>
          <p:cNvSpPr txBox="1"/>
          <p:nvPr/>
        </p:nvSpPr>
        <p:spPr>
          <a:xfrm>
            <a:off x="9429634" y="890336"/>
            <a:ext cx="3208534" cy="2516073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endParaRPr lang="en-US" sz="1050" b="1" dirty="0"/>
          </a:p>
          <a:p>
            <a:endParaRPr lang="en-US" sz="1050" b="1" dirty="0"/>
          </a:p>
          <a:p>
            <a:endParaRPr lang="en-US" sz="1050" b="1" dirty="0"/>
          </a:p>
          <a:p>
            <a:endParaRPr lang="en-US" sz="1050" b="1" dirty="0"/>
          </a:p>
          <a:p>
            <a:endParaRPr lang="en-US" sz="1050" b="1" dirty="0"/>
          </a:p>
          <a:p>
            <a:endParaRPr lang="en-US" sz="1050" b="1" dirty="0"/>
          </a:p>
          <a:p>
            <a:endParaRPr lang="en-US" sz="1050" b="1" dirty="0"/>
          </a:p>
          <a:p>
            <a:endParaRPr lang="en-US" sz="1050" b="1" dirty="0"/>
          </a:p>
          <a:p>
            <a:endParaRPr lang="en-US" sz="1050" b="1" dirty="0"/>
          </a:p>
          <a:p>
            <a:endParaRPr lang="en-US" sz="1050" b="1" dirty="0"/>
          </a:p>
          <a:p>
            <a:endParaRPr lang="en-US" sz="1050" b="1" dirty="0"/>
          </a:p>
          <a:p>
            <a:endParaRPr lang="en-US" sz="1050" b="1" dirty="0"/>
          </a:p>
          <a:p>
            <a:endParaRPr lang="en-US" sz="1050" b="1" dirty="0"/>
          </a:p>
          <a:p>
            <a:endParaRPr lang="en-US" sz="1050" b="1" dirty="0"/>
          </a:p>
          <a:p>
            <a:endParaRPr lang="en-US" sz="105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109622" y="55945"/>
            <a:ext cx="3746098" cy="41549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050" b="1" dirty="0"/>
              <a:t>Scalar quantities- </a:t>
            </a:r>
            <a:r>
              <a:rPr lang="en-GB" sz="1050" dirty="0"/>
              <a:t>magnitude only (distance, speed, volume)</a:t>
            </a:r>
          </a:p>
          <a:p>
            <a:r>
              <a:rPr lang="en-GB" sz="1050" b="1" dirty="0"/>
              <a:t>Vector quantities </a:t>
            </a:r>
            <a:r>
              <a:rPr lang="en-GB" sz="1050" dirty="0"/>
              <a:t>– magnitude AND direction (e.g. force, velocity)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9622" y="612205"/>
            <a:ext cx="4523338" cy="138499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050" b="1" dirty="0"/>
              <a:t>Weight = mass x gravity    </a:t>
            </a:r>
            <a:r>
              <a:rPr lang="en-GB" sz="1050" dirty="0"/>
              <a:t>Weight and Mass are </a:t>
            </a:r>
            <a:r>
              <a:rPr lang="en-GB" sz="1050" b="1" dirty="0"/>
              <a:t>directly proportional</a:t>
            </a:r>
          </a:p>
          <a:p>
            <a:endParaRPr lang="en-GB" sz="1050" b="1" dirty="0"/>
          </a:p>
          <a:p>
            <a:r>
              <a:rPr lang="en-GB" sz="1050" b="1" dirty="0"/>
              <a:t>Centre of Mass </a:t>
            </a:r>
            <a:r>
              <a:rPr lang="en-GB" sz="1050" dirty="0"/>
              <a:t>– weight acts at a single point</a:t>
            </a:r>
          </a:p>
          <a:p>
            <a:endParaRPr lang="en-GB" sz="1050" dirty="0"/>
          </a:p>
          <a:p>
            <a:endParaRPr lang="en-GB" sz="1050" dirty="0"/>
          </a:p>
          <a:p>
            <a:endParaRPr lang="en-GB" sz="1050" dirty="0"/>
          </a:p>
          <a:p>
            <a:endParaRPr lang="en-GB" sz="1050" dirty="0"/>
          </a:p>
          <a:p>
            <a:endParaRPr lang="en-GB" sz="1050" dirty="0"/>
          </a:p>
        </p:txBody>
      </p:sp>
      <p:pic>
        <p:nvPicPr>
          <p:cNvPr id="1026" name="Picture 2" descr="Image result for centre of mass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8571"/>
          <a:stretch/>
        </p:blipFill>
        <p:spPr bwMode="auto">
          <a:xfrm>
            <a:off x="1188718" y="1149945"/>
            <a:ext cx="2146379" cy="8472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4003387" y="55945"/>
            <a:ext cx="2991581" cy="41549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050" b="1" dirty="0"/>
              <a:t>Contact forces – </a:t>
            </a:r>
            <a:r>
              <a:rPr lang="en-GB" sz="1050" dirty="0"/>
              <a:t>friction, air resistance, tension</a:t>
            </a:r>
          </a:p>
          <a:p>
            <a:r>
              <a:rPr lang="en-GB" sz="1050" b="1" dirty="0"/>
              <a:t>Non-contact</a:t>
            </a:r>
            <a:r>
              <a:rPr lang="en-GB" sz="1050" dirty="0"/>
              <a:t> – gravitational, electrostatic, magnetic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9622" y="2137962"/>
            <a:ext cx="4523338" cy="577081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050" b="1" dirty="0"/>
              <a:t>Work done = force x distance          1Joule = 1 newton metre</a:t>
            </a:r>
          </a:p>
          <a:p>
            <a:r>
              <a:rPr lang="en-GB" sz="1050" b="1" dirty="0"/>
              <a:t>1J of work is done if 1N causes an object to be displaced 1m</a:t>
            </a:r>
          </a:p>
          <a:p>
            <a:r>
              <a:rPr lang="en-GB" sz="1050" dirty="0"/>
              <a:t>If a trolley is pushed 3m with a force of 2N = 6J of energy is transferred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9622" y="2855805"/>
            <a:ext cx="4523338" cy="577081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050" b="1" dirty="0"/>
              <a:t>Work done = force x distance</a:t>
            </a:r>
          </a:p>
          <a:p>
            <a:r>
              <a:rPr lang="en-GB" sz="1050" b="1" dirty="0"/>
              <a:t>1J of work is done if 1N causes an object to be displaced 1m</a:t>
            </a:r>
          </a:p>
          <a:p>
            <a:r>
              <a:rPr lang="en-GB" sz="1050" dirty="0"/>
              <a:t>If a trolley is pushed 3m with a force of 2N = 6J of energy is transferred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9622" y="3573648"/>
            <a:ext cx="4523338" cy="170816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050" b="1" dirty="0"/>
              <a:t>Force = spring constant x extension    Force and extension are directly proportional</a:t>
            </a:r>
          </a:p>
          <a:p>
            <a:r>
              <a:rPr lang="en-GB" sz="1050" dirty="0"/>
              <a:t> To change a shape of an object (stretch, bend, compress) you apply more than one force</a:t>
            </a:r>
          </a:p>
          <a:p>
            <a:r>
              <a:rPr lang="en-GB" sz="1050" b="1" dirty="0"/>
              <a:t>Elastic deformation – </a:t>
            </a:r>
            <a:r>
              <a:rPr lang="en-GB" sz="1050" dirty="0"/>
              <a:t>an object will return to its original shape</a:t>
            </a:r>
          </a:p>
          <a:p>
            <a:r>
              <a:rPr lang="en-GB" sz="1050" b="1" dirty="0"/>
              <a:t>Inelastic deformation – </a:t>
            </a:r>
            <a:r>
              <a:rPr lang="en-GB" sz="1050" dirty="0"/>
              <a:t>Object stays in new shape</a:t>
            </a:r>
          </a:p>
          <a:p>
            <a:r>
              <a:rPr lang="en-GB" sz="1050" b="1" dirty="0"/>
              <a:t>Limit of proportionality - </a:t>
            </a:r>
            <a:r>
              <a:rPr lang="en-GB" sz="1050" dirty="0"/>
              <a:t> spring is deformed </a:t>
            </a:r>
          </a:p>
          <a:p>
            <a:endParaRPr lang="en-GB" sz="1050" b="1" dirty="0"/>
          </a:p>
          <a:p>
            <a:r>
              <a:rPr lang="en-GB" sz="1050" dirty="0"/>
              <a:t>If the spring is not </a:t>
            </a:r>
            <a:r>
              <a:rPr lang="en-GB" sz="1050" dirty="0" err="1"/>
              <a:t>inelastically</a:t>
            </a:r>
            <a:r>
              <a:rPr lang="en-GB" sz="1050" dirty="0"/>
              <a:t> deformed,  work done = elastic potential energy</a:t>
            </a:r>
          </a:p>
          <a:p>
            <a:r>
              <a:rPr lang="en-US" sz="1050" b="1" dirty="0"/>
              <a:t>elastic potential energy = 0.5 × spring constant × extension</a:t>
            </a:r>
            <a:r>
              <a:rPr lang="en-GB" sz="1050" b="1" baseline="30000" dirty="0"/>
              <a:t>2 </a:t>
            </a:r>
            <a:endParaRPr lang="en-GB" sz="1050" b="1" dirty="0"/>
          </a:p>
        </p:txBody>
      </p:sp>
      <p:pic>
        <p:nvPicPr>
          <p:cNvPr id="1032" name="Picture 8" descr="Image result for limit of proportionality spri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422571"/>
            <a:ext cx="1540784" cy="962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TextBox 14"/>
          <p:cNvSpPr txBox="1"/>
          <p:nvPr/>
        </p:nvSpPr>
        <p:spPr>
          <a:xfrm>
            <a:off x="4768061" y="611843"/>
            <a:ext cx="2226907" cy="1061829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sz="1050" b="1" dirty="0"/>
              <a:t>Displacement</a:t>
            </a:r>
            <a:r>
              <a:rPr lang="en-US" sz="1050" dirty="0"/>
              <a:t> includes both the distance an object moves, measured in a straight line from the start point to the finish point and the direction of that straight line. Displacement is a </a:t>
            </a:r>
            <a:r>
              <a:rPr lang="en-US" sz="1050" b="1" dirty="0"/>
              <a:t>vector quantity</a:t>
            </a:r>
            <a:endParaRPr lang="en-GB" sz="1050" dirty="0"/>
          </a:p>
        </p:txBody>
      </p:sp>
      <p:pic>
        <p:nvPicPr>
          <p:cNvPr id="1034" name="Picture 10" descr="Image result for displacement diagram physics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73907" y="922759"/>
            <a:ext cx="3164261" cy="24304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AutoShape 12" descr="Image result for displacement diagram physics gcs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7142635" y="55945"/>
            <a:ext cx="677332" cy="646331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3600" dirty="0"/>
              <a:t>P2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7067626" y="871630"/>
            <a:ext cx="2239355" cy="154657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sz="1050" b="1" dirty="0"/>
              <a:t>Speed (scalar)                                                                                </a:t>
            </a:r>
          </a:p>
          <a:p>
            <a:r>
              <a:rPr lang="en-US" sz="1050" b="1" dirty="0"/>
              <a:t>Speed = distance / time</a:t>
            </a:r>
          </a:p>
          <a:p>
            <a:r>
              <a:rPr lang="en-US" sz="1050" dirty="0"/>
              <a:t>walking    ̴1.5 m/s</a:t>
            </a:r>
          </a:p>
          <a:p>
            <a:r>
              <a:rPr lang="en-US" sz="1050" dirty="0"/>
              <a:t>running  ̴3 m/s</a:t>
            </a:r>
          </a:p>
          <a:p>
            <a:r>
              <a:rPr lang="en-US" sz="1050" dirty="0"/>
              <a:t>cycling  ̴6 m/s</a:t>
            </a:r>
          </a:p>
          <a:p>
            <a:r>
              <a:rPr lang="en-US" sz="1050" dirty="0"/>
              <a:t>car  ̴ 13-30m/s</a:t>
            </a:r>
          </a:p>
          <a:p>
            <a:r>
              <a:rPr lang="en-US" sz="1050" dirty="0"/>
              <a:t>train  ̴ 50m/s</a:t>
            </a:r>
          </a:p>
          <a:p>
            <a:r>
              <a:rPr lang="en-US" sz="1050" dirty="0"/>
              <a:t>plane  ̴ 250m/s</a:t>
            </a:r>
          </a:p>
          <a:p>
            <a:r>
              <a:rPr lang="en-US" sz="1050" dirty="0"/>
              <a:t>Sound in air  ̴  330m/s</a:t>
            </a:r>
            <a:endParaRPr lang="en-GB" sz="1050" dirty="0"/>
          </a:p>
        </p:txBody>
      </p:sp>
      <p:sp>
        <p:nvSpPr>
          <p:cNvPr id="22" name="TextBox 21"/>
          <p:cNvSpPr txBox="1"/>
          <p:nvPr/>
        </p:nvSpPr>
        <p:spPr>
          <a:xfrm>
            <a:off x="7919874" y="55945"/>
            <a:ext cx="4775045" cy="73866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sz="1050" b="1" dirty="0"/>
              <a:t>Velocity (Vector) – </a:t>
            </a:r>
            <a:r>
              <a:rPr lang="en-US" sz="1050" dirty="0"/>
              <a:t>speed in a given direction</a:t>
            </a:r>
          </a:p>
          <a:p>
            <a:r>
              <a:rPr lang="en-US" sz="1050" dirty="0"/>
              <a:t>A Ferris wheel may have constant speed but changing velocity </a:t>
            </a:r>
          </a:p>
          <a:p>
            <a:r>
              <a:rPr lang="en-US" sz="1050" dirty="0"/>
              <a:t>On a </a:t>
            </a:r>
            <a:r>
              <a:rPr lang="en-US" sz="1050" b="1" dirty="0"/>
              <a:t>distance – time graph </a:t>
            </a:r>
            <a:r>
              <a:rPr lang="en-US" sz="1050" dirty="0"/>
              <a:t>the</a:t>
            </a:r>
            <a:r>
              <a:rPr lang="en-US" sz="1050" b="1" dirty="0"/>
              <a:t> gradient = velocity (y axis/ x axis)</a:t>
            </a:r>
          </a:p>
          <a:p>
            <a:r>
              <a:rPr lang="en-US" sz="1050" dirty="0"/>
              <a:t>A </a:t>
            </a:r>
            <a:r>
              <a:rPr lang="en-US" sz="1050" b="1" dirty="0"/>
              <a:t>tangent</a:t>
            </a:r>
            <a:r>
              <a:rPr lang="en-US" sz="1050" dirty="0"/>
              <a:t> could be used if the line is not linear (accelerating or decelerating)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7067627" y="2532640"/>
            <a:ext cx="2239354" cy="900246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sz="1050" b="1" dirty="0"/>
              <a:t>Acceleration</a:t>
            </a:r>
          </a:p>
          <a:p>
            <a:r>
              <a:rPr lang="en-US" sz="1050" b="1" dirty="0"/>
              <a:t>Acceleration = velocity change/ time</a:t>
            </a:r>
            <a:endParaRPr lang="en-US" sz="1050" dirty="0"/>
          </a:p>
          <a:p>
            <a:endParaRPr lang="en-US" sz="1050" b="1" dirty="0"/>
          </a:p>
          <a:p>
            <a:r>
              <a:rPr lang="en-US" sz="1050" dirty="0"/>
              <a:t>Car  ̴ 4 m/s</a:t>
            </a:r>
            <a:r>
              <a:rPr lang="en-US" sz="1050" baseline="30000" dirty="0"/>
              <a:t>2</a:t>
            </a:r>
          </a:p>
          <a:p>
            <a:r>
              <a:rPr lang="en-US" sz="1050" dirty="0"/>
              <a:t>Lorry  ̴ 2m/s</a:t>
            </a:r>
            <a:r>
              <a:rPr lang="en-US" sz="1050" baseline="30000" dirty="0"/>
              <a:t>2</a:t>
            </a:r>
            <a:endParaRPr lang="en-GB" sz="1050" dirty="0"/>
          </a:p>
        </p:txBody>
      </p:sp>
      <p:sp>
        <p:nvSpPr>
          <p:cNvPr id="28" name="TextBox 27"/>
          <p:cNvSpPr txBox="1"/>
          <p:nvPr/>
        </p:nvSpPr>
        <p:spPr>
          <a:xfrm>
            <a:off x="8698306" y="3514370"/>
            <a:ext cx="3936128" cy="154657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endParaRPr lang="en-US" sz="1050" b="1" dirty="0"/>
          </a:p>
          <a:p>
            <a:endParaRPr lang="en-US" sz="1050" b="1" dirty="0"/>
          </a:p>
          <a:p>
            <a:endParaRPr lang="en-US" sz="1050" b="1" dirty="0"/>
          </a:p>
          <a:p>
            <a:endParaRPr lang="en-US" sz="1050" b="1" dirty="0"/>
          </a:p>
          <a:p>
            <a:endParaRPr lang="en-US" sz="1050" b="1" dirty="0"/>
          </a:p>
          <a:p>
            <a:endParaRPr lang="en-US" sz="1050" b="1" dirty="0"/>
          </a:p>
          <a:p>
            <a:endParaRPr lang="en-US" sz="1050" b="1" dirty="0"/>
          </a:p>
          <a:p>
            <a:endParaRPr lang="en-US" sz="1050" b="1" dirty="0"/>
          </a:p>
          <a:p>
            <a:endParaRPr lang="en-US" sz="1050" b="1" dirty="0"/>
          </a:p>
        </p:txBody>
      </p:sp>
      <p:pic>
        <p:nvPicPr>
          <p:cNvPr id="29" name="Picture 14" descr="The Basics of Linear Motion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37693" y="3571116"/>
            <a:ext cx="3800475" cy="1447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" name="TextBox 29"/>
          <p:cNvSpPr txBox="1"/>
          <p:nvPr/>
        </p:nvSpPr>
        <p:spPr>
          <a:xfrm>
            <a:off x="7052194" y="3489631"/>
            <a:ext cx="1512686" cy="154657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sz="1050" b="1" dirty="0"/>
              <a:t>Velocity- Time graph</a:t>
            </a:r>
          </a:p>
          <a:p>
            <a:endParaRPr lang="en-US" sz="1050" b="1" dirty="0"/>
          </a:p>
          <a:p>
            <a:r>
              <a:rPr lang="en-US" sz="1050" b="1" dirty="0"/>
              <a:t>Gradient = acceleration</a:t>
            </a:r>
          </a:p>
          <a:p>
            <a:endParaRPr lang="en-US" sz="1050" b="1" dirty="0"/>
          </a:p>
          <a:p>
            <a:r>
              <a:rPr lang="en-US" sz="1050" b="1" dirty="0"/>
              <a:t>Distance travelled </a:t>
            </a:r>
          </a:p>
          <a:p>
            <a:r>
              <a:rPr lang="en-US" sz="1050" b="1" dirty="0"/>
              <a:t>(displacement)</a:t>
            </a:r>
          </a:p>
          <a:p>
            <a:r>
              <a:rPr lang="en-US" sz="1050" b="1" dirty="0"/>
              <a:t>= area under the graph (HT)</a:t>
            </a:r>
          </a:p>
          <a:p>
            <a:endParaRPr lang="en-GB" sz="1050" dirty="0"/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6"/>
          <a:srcRect l="29215" t="196" r="23862" b="15410"/>
          <a:stretch/>
        </p:blipFill>
        <p:spPr>
          <a:xfrm>
            <a:off x="4916859" y="2770989"/>
            <a:ext cx="1791231" cy="1630480"/>
          </a:xfrm>
          <a:prstGeom prst="rect">
            <a:avLst/>
          </a:prstGeom>
        </p:spPr>
      </p:pic>
      <p:sp>
        <p:nvSpPr>
          <p:cNvPr id="32" name="TextBox 31"/>
          <p:cNvSpPr txBox="1"/>
          <p:nvPr/>
        </p:nvSpPr>
        <p:spPr>
          <a:xfrm>
            <a:off x="4828870" y="4395272"/>
            <a:ext cx="2150009" cy="253916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sz="1050" b="1" dirty="0"/>
              <a:t>Area 1+ Area 2 = distance travelled</a:t>
            </a:r>
            <a:endParaRPr lang="en-GB" sz="1050" dirty="0"/>
          </a:p>
        </p:txBody>
      </p:sp>
      <p:sp>
        <p:nvSpPr>
          <p:cNvPr id="33" name="TextBox 32"/>
          <p:cNvSpPr txBox="1"/>
          <p:nvPr/>
        </p:nvSpPr>
        <p:spPr>
          <a:xfrm>
            <a:off x="7080074" y="5168908"/>
            <a:ext cx="5554360" cy="219290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sz="1050" b="1" dirty="0"/>
              <a:t>Newton’s First Law</a:t>
            </a:r>
            <a:r>
              <a:rPr lang="en-US" sz="1050" dirty="0"/>
              <a:t>: If the </a:t>
            </a:r>
            <a:r>
              <a:rPr lang="en-US" sz="1050" b="1" dirty="0"/>
              <a:t>resultant force = 0 </a:t>
            </a:r>
            <a:r>
              <a:rPr lang="en-US" sz="1050" dirty="0"/>
              <a:t>a stationary object </a:t>
            </a:r>
            <a:r>
              <a:rPr lang="en-US" sz="1050" b="1" dirty="0"/>
              <a:t>stays stationary </a:t>
            </a:r>
            <a:r>
              <a:rPr lang="en-US" sz="1050" dirty="0"/>
              <a:t>and a moving object will have a </a:t>
            </a:r>
            <a:r>
              <a:rPr lang="en-US" sz="1050" b="1" dirty="0"/>
              <a:t>constant speed</a:t>
            </a:r>
          </a:p>
          <a:p>
            <a:r>
              <a:rPr lang="en-US" sz="1050" dirty="0"/>
              <a:t>Continuing with rest or constant motion = </a:t>
            </a:r>
            <a:r>
              <a:rPr lang="en-US" sz="1050" b="1" dirty="0"/>
              <a:t>inertia</a:t>
            </a:r>
          </a:p>
          <a:p>
            <a:endParaRPr lang="en-US" sz="1050" b="1" dirty="0"/>
          </a:p>
          <a:p>
            <a:r>
              <a:rPr lang="en-US" sz="1050" b="1" dirty="0"/>
              <a:t>Newton's Second Law: </a:t>
            </a:r>
            <a:r>
              <a:rPr lang="en-US" sz="1050" dirty="0"/>
              <a:t>Acceleration is proportional to resultant force and inversely proportional to mass – so more resultant force = more acceleration, but more mass = less acceleration</a:t>
            </a:r>
          </a:p>
          <a:p>
            <a:r>
              <a:rPr lang="en-US" sz="1050" b="1" dirty="0"/>
              <a:t>Force = mass x acceleration</a:t>
            </a:r>
          </a:p>
          <a:p>
            <a:endParaRPr lang="en-US" sz="1050" b="1" dirty="0"/>
          </a:p>
          <a:p>
            <a:r>
              <a:rPr lang="en-US" sz="1050" dirty="0"/>
              <a:t>A measure of how difficult it is to make an object change velocity= </a:t>
            </a:r>
            <a:r>
              <a:rPr lang="en-US" sz="1050" b="1" dirty="0"/>
              <a:t>inertial mass</a:t>
            </a:r>
          </a:p>
          <a:p>
            <a:r>
              <a:rPr lang="en-US" sz="1050" dirty="0"/>
              <a:t>Ratio of </a:t>
            </a:r>
            <a:r>
              <a:rPr lang="en-US" sz="1050" b="1" dirty="0"/>
              <a:t>force: acceleration (mass = force/acceleration)</a:t>
            </a:r>
          </a:p>
          <a:p>
            <a:endParaRPr lang="en-US" sz="1050" dirty="0"/>
          </a:p>
          <a:p>
            <a:r>
              <a:rPr lang="en-US" sz="1050" b="1" dirty="0"/>
              <a:t>Newton’s Third Law: </a:t>
            </a:r>
            <a:r>
              <a:rPr lang="en-US" sz="1050" dirty="0"/>
              <a:t>If objects interact the forces are always equal and opposite</a:t>
            </a:r>
          </a:p>
          <a:p>
            <a:r>
              <a:rPr lang="en-US" sz="1050" dirty="0"/>
              <a:t>If I push on a wall with 20N it will push back with 20N</a:t>
            </a:r>
          </a:p>
        </p:txBody>
      </p:sp>
      <p:pic>
        <p:nvPicPr>
          <p:cNvPr id="34" name="Picture 2" descr="Image result for resultant force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02" t="49925" r="13318" b="7827"/>
          <a:stretch/>
        </p:blipFill>
        <p:spPr bwMode="auto">
          <a:xfrm>
            <a:off x="4883761" y="4823607"/>
            <a:ext cx="1917631" cy="6658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5" name="TextBox 34"/>
          <p:cNvSpPr txBox="1"/>
          <p:nvPr/>
        </p:nvSpPr>
        <p:spPr>
          <a:xfrm>
            <a:off x="7067626" y="7469777"/>
            <a:ext cx="5554360" cy="1869743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050" b="1" dirty="0"/>
              <a:t>Stopping distance = thinking distance + braking distance</a:t>
            </a:r>
          </a:p>
          <a:p>
            <a:pPr marL="171450" indent="-171450">
              <a:buFontTx/>
              <a:buChar char="-"/>
            </a:pPr>
            <a:r>
              <a:rPr lang="en-GB" sz="1050" dirty="0"/>
              <a:t>A driver’s reaction time can be affected by </a:t>
            </a:r>
            <a:r>
              <a:rPr lang="en-GB" sz="1050" b="1" dirty="0"/>
              <a:t>tiredness, distractions, drugs and alcohol</a:t>
            </a:r>
          </a:p>
          <a:p>
            <a:pPr marL="171450" indent="-171450">
              <a:buFontTx/>
              <a:buChar char="-"/>
            </a:pPr>
            <a:r>
              <a:rPr lang="en-GB" sz="1050" dirty="0"/>
              <a:t>Reaction times range form 0.2s- 0.9s</a:t>
            </a:r>
          </a:p>
          <a:p>
            <a:pPr marL="171450" indent="-171450">
              <a:buFontTx/>
              <a:buChar char="-"/>
            </a:pPr>
            <a:r>
              <a:rPr lang="en-GB" sz="1050" dirty="0"/>
              <a:t>A vehicle’s braking distance can be affected by adverse road and weather </a:t>
            </a:r>
            <a:r>
              <a:rPr lang="en-GB" sz="1050" b="1" dirty="0"/>
              <a:t>conditions</a:t>
            </a:r>
            <a:r>
              <a:rPr lang="en-GB" sz="1050" dirty="0"/>
              <a:t> (wet or icy) and</a:t>
            </a:r>
            <a:r>
              <a:rPr lang="en-GB" sz="1050" b="1" dirty="0"/>
              <a:t> poor condition brakes and tyres</a:t>
            </a:r>
            <a:endParaRPr lang="en-GB" sz="1050" dirty="0"/>
          </a:p>
          <a:p>
            <a:endParaRPr lang="en-GB" sz="1050" b="1" dirty="0"/>
          </a:p>
          <a:p>
            <a:r>
              <a:rPr lang="en-GB" sz="1050" dirty="0"/>
              <a:t>When brakes are applied, work is done by friction force between brake and wheel. Kinetic energy decreases as car stops. Temperature will increase.</a:t>
            </a:r>
          </a:p>
          <a:p>
            <a:endParaRPr lang="en-GB" sz="1050" dirty="0"/>
          </a:p>
          <a:p>
            <a:r>
              <a:rPr lang="en-GB" sz="1050" dirty="0"/>
              <a:t>A high breaking force and quick deceleration</a:t>
            </a:r>
          </a:p>
          <a:p>
            <a:r>
              <a:rPr lang="en-GB" sz="1050" dirty="0"/>
              <a:t> = brakes overheat and loss of control</a:t>
            </a:r>
          </a:p>
        </p:txBody>
      </p:sp>
      <p:pic>
        <p:nvPicPr>
          <p:cNvPr id="1040" name="Picture 16" descr="Image result for stopping distance diagram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27651" y="8648304"/>
            <a:ext cx="2394335" cy="9528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7" name="TextBox 36"/>
          <p:cNvSpPr txBox="1"/>
          <p:nvPr/>
        </p:nvSpPr>
        <p:spPr>
          <a:xfrm>
            <a:off x="1410884" y="5401416"/>
            <a:ext cx="3151154" cy="900246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sz="1050" b="1" dirty="0"/>
              <a:t>Momentum = mass x velocity</a:t>
            </a:r>
          </a:p>
          <a:p>
            <a:endParaRPr lang="en-US" sz="1050" b="1" dirty="0"/>
          </a:p>
          <a:p>
            <a:r>
              <a:rPr lang="en-US" sz="1050" b="1" dirty="0"/>
              <a:t>Conservation of momentum: </a:t>
            </a:r>
            <a:r>
              <a:rPr lang="en-US" sz="1050" dirty="0"/>
              <a:t>The total momentum before an event is equal to the momentum after an event.   e.g. two snooker balls colliding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4701379" y="5558978"/>
            <a:ext cx="2239354" cy="2677656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050" b="1" dirty="0"/>
              <a:t>Terminal velocity – parachute example</a:t>
            </a:r>
          </a:p>
          <a:p>
            <a:r>
              <a:rPr lang="en-GB" sz="1050" dirty="0"/>
              <a:t>a) If an object is falling it will </a:t>
            </a:r>
            <a:r>
              <a:rPr lang="en-GB" sz="1050" b="1" dirty="0"/>
              <a:t>initially accelerate </a:t>
            </a:r>
            <a:r>
              <a:rPr lang="en-GB" sz="1050" dirty="0"/>
              <a:t>due to gravity </a:t>
            </a:r>
          </a:p>
          <a:p>
            <a:r>
              <a:rPr lang="en-GB" sz="1050" dirty="0"/>
              <a:t>- Acceleration as an object falls to Earth is</a:t>
            </a:r>
            <a:r>
              <a:rPr lang="en-GB" sz="1050" b="1" dirty="0"/>
              <a:t> 9.8</a:t>
            </a:r>
            <a:r>
              <a:rPr lang="en-US" sz="1050" b="1" dirty="0"/>
              <a:t> m/s</a:t>
            </a:r>
            <a:r>
              <a:rPr lang="en-US" sz="1050" b="1" baseline="30000" dirty="0"/>
              <a:t>2</a:t>
            </a:r>
          </a:p>
          <a:p>
            <a:r>
              <a:rPr lang="en-GB" sz="1050" dirty="0"/>
              <a:t>b) As an object moves faster the greater the </a:t>
            </a:r>
            <a:r>
              <a:rPr lang="en-GB" sz="1050" b="1" dirty="0"/>
              <a:t>air resistance</a:t>
            </a:r>
          </a:p>
          <a:p>
            <a:r>
              <a:rPr lang="en-GB" sz="1050" dirty="0"/>
              <a:t>c) The </a:t>
            </a:r>
            <a:r>
              <a:rPr lang="en-GB" sz="1050" b="1" dirty="0"/>
              <a:t>resultant force will become 0 </a:t>
            </a:r>
            <a:r>
              <a:rPr lang="en-GB" sz="1050" dirty="0"/>
              <a:t>as constant </a:t>
            </a:r>
            <a:r>
              <a:rPr lang="en-GB" sz="1050" b="1" dirty="0"/>
              <a:t>terminal velocity </a:t>
            </a:r>
            <a:r>
              <a:rPr lang="en-GB" sz="1050" dirty="0"/>
              <a:t>reached. Downwards force and upwards force </a:t>
            </a:r>
            <a:r>
              <a:rPr lang="en-GB" sz="1050" b="1" dirty="0"/>
              <a:t>balance</a:t>
            </a:r>
          </a:p>
          <a:p>
            <a:r>
              <a:rPr lang="en-GB" sz="1050" dirty="0"/>
              <a:t>d) Parachute opened and velocity decreases</a:t>
            </a:r>
          </a:p>
          <a:p>
            <a:r>
              <a:rPr lang="en-GB" sz="1050" dirty="0"/>
              <a:t>e) As forces balance again another </a:t>
            </a:r>
            <a:r>
              <a:rPr lang="en-GB" sz="1050" b="1" dirty="0"/>
              <a:t>Terminal velocity </a:t>
            </a:r>
            <a:r>
              <a:rPr lang="en-GB" sz="1050" dirty="0"/>
              <a:t>is reached</a:t>
            </a:r>
          </a:p>
        </p:txBody>
      </p:sp>
      <p:pic>
        <p:nvPicPr>
          <p:cNvPr id="39" name="Picture 8" descr="Image result for terminal velocity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87817" y="8278183"/>
            <a:ext cx="1883474" cy="13184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992497" y="1806281"/>
            <a:ext cx="1778794" cy="1031097"/>
          </a:xfrm>
          <a:prstGeom prst="rect">
            <a:avLst/>
          </a:prstGeom>
        </p:spPr>
      </p:pic>
      <p:sp>
        <p:nvSpPr>
          <p:cNvPr id="41" name="TextBox 40"/>
          <p:cNvSpPr txBox="1"/>
          <p:nvPr/>
        </p:nvSpPr>
        <p:spPr>
          <a:xfrm>
            <a:off x="109622" y="6500281"/>
            <a:ext cx="4452416" cy="3000821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050" b="1" dirty="0">
                <a:sym typeface="Wingdings" panose="05000000000000000000" pitchFamily="2" charset="2"/>
              </a:rPr>
              <a:t>Waves</a:t>
            </a:r>
          </a:p>
          <a:p>
            <a:endParaRPr lang="en-GB" sz="1050" b="1" dirty="0">
              <a:sym typeface="Wingdings" panose="05000000000000000000" pitchFamily="2" charset="2"/>
            </a:endParaRPr>
          </a:p>
          <a:p>
            <a:r>
              <a:rPr lang="en-GB" sz="1050" b="1" dirty="0">
                <a:sym typeface="Wingdings" panose="05000000000000000000" pitchFamily="2" charset="2"/>
              </a:rPr>
              <a:t>Transverse wave (EM waves):</a:t>
            </a:r>
          </a:p>
          <a:p>
            <a:r>
              <a:rPr lang="en-GB" sz="1050" dirty="0">
                <a:sym typeface="Wingdings" panose="05000000000000000000" pitchFamily="2" charset="2"/>
              </a:rPr>
              <a:t>Oscillations (vibrations) are at</a:t>
            </a:r>
          </a:p>
          <a:p>
            <a:r>
              <a:rPr lang="en-GB" sz="1050" dirty="0">
                <a:sym typeface="Wingdings" panose="05000000000000000000" pitchFamily="2" charset="2"/>
              </a:rPr>
              <a:t>right angles (perpendicular)</a:t>
            </a:r>
          </a:p>
          <a:p>
            <a:r>
              <a:rPr lang="en-GB" sz="1050" dirty="0">
                <a:sym typeface="Wingdings" panose="05000000000000000000" pitchFamily="2" charset="2"/>
              </a:rPr>
              <a:t> to the direction of energy</a:t>
            </a:r>
          </a:p>
          <a:p>
            <a:endParaRPr lang="en-GB" sz="1050" dirty="0">
              <a:sym typeface="Wingdings" panose="05000000000000000000" pitchFamily="2" charset="2"/>
            </a:endParaRPr>
          </a:p>
          <a:p>
            <a:r>
              <a:rPr lang="en-GB" sz="1050" b="1" dirty="0">
                <a:sym typeface="Wingdings" panose="05000000000000000000" pitchFamily="2" charset="2"/>
              </a:rPr>
              <a:t>Longitudinal wave (sound):</a:t>
            </a:r>
          </a:p>
          <a:p>
            <a:r>
              <a:rPr lang="en-GB" sz="1050" dirty="0">
                <a:sym typeface="Wingdings" panose="05000000000000000000" pitchFamily="2" charset="2"/>
              </a:rPr>
              <a:t>Oscillations are in the same</a:t>
            </a:r>
          </a:p>
          <a:p>
            <a:r>
              <a:rPr lang="en-GB" sz="1050" dirty="0">
                <a:sym typeface="Wingdings" panose="05000000000000000000" pitchFamily="2" charset="2"/>
              </a:rPr>
              <a:t>direction as the energy</a:t>
            </a:r>
          </a:p>
          <a:p>
            <a:endParaRPr lang="en-GB" sz="1050" dirty="0">
              <a:sym typeface="Wingdings" panose="05000000000000000000" pitchFamily="2" charset="2"/>
            </a:endParaRPr>
          </a:p>
          <a:p>
            <a:endParaRPr lang="en-GB" sz="1050" b="1" dirty="0">
              <a:sym typeface="Wingdings" panose="05000000000000000000" pitchFamily="2" charset="2"/>
            </a:endParaRPr>
          </a:p>
          <a:p>
            <a:endParaRPr lang="en-GB" sz="1050" b="1" dirty="0">
              <a:sym typeface="Wingdings" panose="05000000000000000000" pitchFamily="2" charset="2"/>
            </a:endParaRPr>
          </a:p>
          <a:p>
            <a:endParaRPr lang="en-GB" sz="1050" b="1" dirty="0">
              <a:sym typeface="Wingdings" panose="05000000000000000000" pitchFamily="2" charset="2"/>
            </a:endParaRPr>
          </a:p>
          <a:p>
            <a:endParaRPr lang="en-GB" sz="1050" b="1" dirty="0">
              <a:sym typeface="Wingdings" panose="05000000000000000000" pitchFamily="2" charset="2"/>
            </a:endParaRPr>
          </a:p>
          <a:p>
            <a:endParaRPr lang="en-GB" sz="1050" b="1" dirty="0">
              <a:sym typeface="Wingdings" panose="05000000000000000000" pitchFamily="2" charset="2"/>
            </a:endParaRPr>
          </a:p>
          <a:p>
            <a:endParaRPr lang="en-GB" sz="1050" b="1" dirty="0">
              <a:sym typeface="Wingdings" panose="05000000000000000000" pitchFamily="2" charset="2"/>
            </a:endParaRPr>
          </a:p>
          <a:p>
            <a:endParaRPr lang="en-GB" sz="1050" b="1" dirty="0">
              <a:sym typeface="Wingdings" panose="05000000000000000000" pitchFamily="2" charset="2"/>
            </a:endParaRPr>
          </a:p>
        </p:txBody>
      </p:sp>
      <p:sp>
        <p:nvSpPr>
          <p:cNvPr id="14" name="AutoShape 18" descr="Image result for wave diagram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2303906" y="6675120"/>
            <a:ext cx="2202304" cy="1244780"/>
          </a:xfrm>
          <a:prstGeom prst="rect">
            <a:avLst/>
          </a:prstGeom>
        </p:spPr>
      </p:pic>
      <p:pic>
        <p:nvPicPr>
          <p:cNvPr id="1044" name="Picture 20" descr="Image result for longitudinal wave"/>
          <p:cNvPicPr>
            <a:picLocks noChangeAspect="1" noChangeArrowheads="1"/>
          </p:cNvPicPr>
          <p:nvPr/>
        </p:nvPicPr>
        <p:blipFill rotWithShape="1"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742"/>
          <a:stretch/>
        </p:blipFill>
        <p:spPr bwMode="auto">
          <a:xfrm>
            <a:off x="281284" y="8226533"/>
            <a:ext cx="2476419" cy="12176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5" name="TextBox 44"/>
          <p:cNvSpPr txBox="1"/>
          <p:nvPr/>
        </p:nvSpPr>
        <p:spPr>
          <a:xfrm>
            <a:off x="2803163" y="7905868"/>
            <a:ext cx="1663721" cy="154657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sz="1050" b="1" dirty="0"/>
              <a:t>Frequency</a:t>
            </a:r>
            <a:r>
              <a:rPr lang="en-US" sz="1050" dirty="0"/>
              <a:t> = number of waves per second (Hz)</a:t>
            </a:r>
          </a:p>
          <a:p>
            <a:endParaRPr lang="en-US" sz="1050" dirty="0"/>
          </a:p>
          <a:p>
            <a:r>
              <a:rPr lang="en-US" sz="1050" b="1" dirty="0"/>
              <a:t>Period = 1/ frequency</a:t>
            </a:r>
          </a:p>
          <a:p>
            <a:r>
              <a:rPr lang="en-US" sz="1050" dirty="0"/>
              <a:t>Time taken for one wave</a:t>
            </a:r>
          </a:p>
          <a:p>
            <a:endParaRPr lang="en-US" sz="1050" b="1" dirty="0"/>
          </a:p>
          <a:p>
            <a:r>
              <a:rPr lang="en-US" sz="1050" b="1" dirty="0"/>
              <a:t>Wave speed =</a:t>
            </a:r>
          </a:p>
          <a:p>
            <a:r>
              <a:rPr lang="en-US" sz="1050" b="1" dirty="0"/>
              <a:t> wavelength x frequency</a:t>
            </a:r>
          </a:p>
          <a:p>
            <a:pPr marL="171450" indent="-171450">
              <a:buFontTx/>
              <a:buChar char="-"/>
            </a:pPr>
            <a:endParaRPr lang="en-GB" sz="1050" dirty="0"/>
          </a:p>
        </p:txBody>
      </p:sp>
    </p:spTree>
    <p:extLst>
      <p:ext uri="{BB962C8B-B14F-4D97-AF65-F5344CB8AC3E}">
        <p14:creationId xmlns:p14="http://schemas.microsoft.com/office/powerpoint/2010/main" val="30174167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417D2ACC-CB8F-40CB-B39A-DAD5E20F844F}"/>
              </a:ext>
            </a:extLst>
          </p:cNvPr>
          <p:cNvSpPr txBox="1"/>
          <p:nvPr/>
        </p:nvSpPr>
        <p:spPr>
          <a:xfrm>
            <a:off x="144126" y="2220073"/>
            <a:ext cx="4686666" cy="738569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050" b="1" dirty="0">
                <a:sym typeface="Wingdings" panose="05000000000000000000" pitchFamily="2" charset="2"/>
              </a:rPr>
              <a:t>EM Spectrum</a:t>
            </a:r>
            <a:r>
              <a:rPr lang="en-GB" sz="1050" dirty="0">
                <a:sym typeface="Wingdings" panose="05000000000000000000" pitchFamily="2" charset="2"/>
              </a:rPr>
              <a:t>: </a:t>
            </a:r>
            <a:r>
              <a:rPr lang="en-GB" sz="1050" b="1" dirty="0" err="1">
                <a:sym typeface="Wingdings" panose="05000000000000000000" pitchFamily="2" charset="2"/>
              </a:rPr>
              <a:t>Radiowave</a:t>
            </a:r>
            <a:r>
              <a:rPr lang="en-GB" sz="1050" b="1" dirty="0">
                <a:sym typeface="Wingdings" panose="05000000000000000000" pitchFamily="2" charset="2"/>
              </a:rPr>
              <a:t>, Microwave, Infrared, Visible light, UV, X-rays, Gamma rays (10</a:t>
            </a:r>
            <a:r>
              <a:rPr lang="en-GB" sz="1050" b="1" baseline="30000" dirty="0">
                <a:sym typeface="Wingdings" panose="05000000000000000000" pitchFamily="2" charset="2"/>
              </a:rPr>
              <a:t>-15</a:t>
            </a:r>
            <a:r>
              <a:rPr lang="en-GB" sz="1050" b="1" dirty="0">
                <a:sym typeface="Wingdings" panose="05000000000000000000" pitchFamily="2" charset="2"/>
              </a:rPr>
              <a:t>m – 10</a:t>
            </a:r>
            <a:r>
              <a:rPr lang="en-GB" sz="1050" b="1" baseline="30000" dirty="0">
                <a:sym typeface="Wingdings" panose="05000000000000000000" pitchFamily="2" charset="2"/>
              </a:rPr>
              <a:t>4</a:t>
            </a:r>
            <a:r>
              <a:rPr lang="en-GB" sz="1050" b="1" dirty="0">
                <a:sym typeface="Wingdings" panose="05000000000000000000" pitchFamily="2" charset="2"/>
              </a:rPr>
              <a:t>m) </a:t>
            </a:r>
          </a:p>
          <a:p>
            <a:r>
              <a:rPr lang="en-GB" sz="1050" dirty="0">
                <a:sym typeface="Wingdings" panose="05000000000000000000" pitchFamily="2" charset="2"/>
              </a:rPr>
              <a:t>All transverse waves that transfer energy from source to absorber.</a:t>
            </a:r>
          </a:p>
          <a:p>
            <a:r>
              <a:rPr lang="en-GB" sz="1050" dirty="0">
                <a:sym typeface="Wingdings" panose="05000000000000000000" pitchFamily="2" charset="2"/>
              </a:rPr>
              <a:t>All have same velocity and can travel in a vacuum (300 million m/s)</a:t>
            </a:r>
          </a:p>
        </p:txBody>
      </p:sp>
      <p:pic>
        <p:nvPicPr>
          <p:cNvPr id="1028" name="Picture 4" descr="Image result for em spectrum">
            <a:extLst>
              <a:ext uri="{FF2B5EF4-FFF2-40B4-BE49-F238E27FC236}">
                <a16:creationId xmlns:a16="http://schemas.microsoft.com/office/drawing/2014/main" id="{33E70F33-69BC-4F27-9E9A-1D124C6A1F6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5341623" cy="20013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6896B2D6-CC0F-45C3-9BE2-79843081F2D8}"/>
              </a:ext>
            </a:extLst>
          </p:cNvPr>
          <p:cNvSpPr txBox="1"/>
          <p:nvPr/>
        </p:nvSpPr>
        <p:spPr>
          <a:xfrm>
            <a:off x="2884451" y="747657"/>
            <a:ext cx="479851" cy="25258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050" b="1" dirty="0">
                <a:sym typeface="Wingdings" panose="05000000000000000000" pitchFamily="2" charset="2"/>
              </a:rPr>
              <a:t>Red</a:t>
            </a:r>
            <a:endParaRPr lang="en-GB" sz="1050" dirty="0">
              <a:sym typeface="Wingdings" panose="05000000000000000000" pitchFamily="2" charset="2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F04BA31-A2D7-46FB-950E-FFD318BF87F6}"/>
              </a:ext>
            </a:extLst>
          </p:cNvPr>
          <p:cNvSpPr txBox="1"/>
          <p:nvPr/>
        </p:nvSpPr>
        <p:spPr>
          <a:xfrm>
            <a:off x="1656273" y="748084"/>
            <a:ext cx="600974" cy="253916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050" b="1" dirty="0">
                <a:sym typeface="Wingdings" panose="05000000000000000000" pitchFamily="2" charset="2"/>
              </a:rPr>
              <a:t>Violet</a:t>
            </a:r>
            <a:endParaRPr lang="en-GB" sz="1050" dirty="0">
              <a:sym typeface="Wingdings" panose="05000000000000000000" pitchFamily="2" charset="2"/>
            </a:endParaRPr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D32B20CD-82F0-4909-8655-9D6C32A32D8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87442793"/>
              </p:ext>
            </p:extLst>
          </p:nvPr>
        </p:nvGraphicFramePr>
        <p:xfrm>
          <a:off x="144126" y="3126371"/>
          <a:ext cx="4686666" cy="3291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08297">
                  <a:extLst>
                    <a:ext uri="{9D8B030D-6E8A-4147-A177-3AD203B41FA5}">
                      <a16:colId xmlns:a16="http://schemas.microsoft.com/office/drawing/2014/main" val="2363624366"/>
                    </a:ext>
                  </a:extLst>
                </a:gridCol>
                <a:gridCol w="3778369">
                  <a:extLst>
                    <a:ext uri="{9D8B030D-6E8A-4147-A177-3AD203B41FA5}">
                      <a16:colId xmlns:a16="http://schemas.microsoft.com/office/drawing/2014/main" val="1545929160"/>
                    </a:ext>
                  </a:extLst>
                </a:gridCol>
              </a:tblGrid>
              <a:tr h="163200">
                <a:tc>
                  <a:txBody>
                    <a:bodyPr/>
                    <a:lstStyle/>
                    <a:p>
                      <a:r>
                        <a:rPr lang="en-GB" sz="1050" dirty="0">
                          <a:solidFill>
                            <a:schemeClr val="tx1"/>
                          </a:solidFill>
                        </a:rPr>
                        <a:t>EM wave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50" dirty="0">
                          <a:solidFill>
                            <a:schemeClr val="tx1"/>
                          </a:solidFill>
                        </a:rPr>
                        <a:t>Uses and Key points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7003763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050" dirty="0">
                          <a:solidFill>
                            <a:schemeClr val="tx1"/>
                          </a:solidFill>
                        </a:rPr>
                        <a:t>Radio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50" dirty="0">
                          <a:solidFill>
                            <a:schemeClr val="tx1"/>
                          </a:solidFill>
                        </a:rPr>
                        <a:t>TV and Radio telecommunication</a:t>
                      </a:r>
                    </a:p>
                    <a:p>
                      <a:r>
                        <a:rPr lang="en-GB" sz="1050" dirty="0">
                          <a:solidFill>
                            <a:schemeClr val="tx1"/>
                          </a:solidFill>
                        </a:rPr>
                        <a:t>(HT)When radio waves are absorbed they create an electric </a:t>
                      </a:r>
                      <a:r>
                        <a:rPr lang="en-GB" sz="1050" b="1" dirty="0">
                          <a:solidFill>
                            <a:schemeClr val="tx1"/>
                          </a:solidFill>
                        </a:rPr>
                        <a:t>alternating current </a:t>
                      </a:r>
                      <a:r>
                        <a:rPr lang="en-GB" sz="1050" dirty="0">
                          <a:solidFill>
                            <a:schemeClr val="tx1"/>
                          </a:solidFill>
                        </a:rPr>
                        <a:t>with the same frequency. Information can be coded into the transmission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18571517"/>
                  </a:ext>
                </a:extLst>
              </a:tr>
              <a:tr h="168215">
                <a:tc>
                  <a:txBody>
                    <a:bodyPr/>
                    <a:lstStyle/>
                    <a:p>
                      <a:r>
                        <a:rPr lang="en-GB" sz="1050" dirty="0">
                          <a:solidFill>
                            <a:schemeClr val="tx1"/>
                          </a:solidFill>
                        </a:rPr>
                        <a:t>Microwave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50" dirty="0">
                          <a:solidFill>
                            <a:schemeClr val="tx1"/>
                          </a:solidFill>
                        </a:rPr>
                        <a:t>Satellite communication and cooking food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2759346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050" dirty="0">
                          <a:solidFill>
                            <a:schemeClr val="tx1"/>
                          </a:solidFill>
                        </a:rPr>
                        <a:t>Infrared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50" dirty="0">
                          <a:solidFill>
                            <a:schemeClr val="tx1"/>
                          </a:solidFill>
                        </a:rPr>
                        <a:t>Electrical heaters, infrared cameras and cooking food</a:t>
                      </a:r>
                    </a:p>
                    <a:p>
                      <a:r>
                        <a:rPr lang="en-GB" sz="1050" dirty="0">
                          <a:solidFill>
                            <a:schemeClr val="tx1"/>
                          </a:solidFill>
                        </a:rPr>
                        <a:t>Internal energy of the bonds increases when absorbed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72820290"/>
                  </a:ext>
                </a:extLst>
              </a:tr>
              <a:tr h="179525">
                <a:tc>
                  <a:txBody>
                    <a:bodyPr/>
                    <a:lstStyle/>
                    <a:p>
                      <a:r>
                        <a:rPr lang="en-GB" sz="1050" dirty="0">
                          <a:solidFill>
                            <a:schemeClr val="tx1"/>
                          </a:solidFill>
                        </a:rPr>
                        <a:t>Visible light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50" dirty="0">
                          <a:solidFill>
                            <a:schemeClr val="tx1"/>
                          </a:solidFill>
                        </a:rPr>
                        <a:t>Fibre optic communication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4411460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050" dirty="0">
                          <a:solidFill>
                            <a:schemeClr val="tx1"/>
                          </a:solidFill>
                        </a:rPr>
                        <a:t>ultraviolet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50" dirty="0">
                          <a:solidFill>
                            <a:schemeClr val="tx1"/>
                          </a:solidFill>
                        </a:rPr>
                        <a:t>Energy efficient lamps and sun tanning</a:t>
                      </a:r>
                    </a:p>
                    <a:p>
                      <a:r>
                        <a:rPr lang="en-GB" sz="1050" dirty="0">
                          <a:solidFill>
                            <a:schemeClr val="tx1"/>
                          </a:solidFill>
                        </a:rPr>
                        <a:t>Can cause skin aging and skin cancer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0199007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050" dirty="0">
                          <a:solidFill>
                            <a:schemeClr val="tx1"/>
                          </a:solidFill>
                        </a:rPr>
                        <a:t>X rays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50" dirty="0">
                          <a:solidFill>
                            <a:schemeClr val="tx1"/>
                          </a:solidFill>
                        </a:rPr>
                        <a:t>Medical imaging</a:t>
                      </a:r>
                    </a:p>
                    <a:p>
                      <a:r>
                        <a:rPr lang="en-GB" sz="1050" dirty="0">
                          <a:solidFill>
                            <a:schemeClr val="tx1"/>
                          </a:solidFill>
                        </a:rPr>
                        <a:t>Ionising radiation that can mutate DNA and cause cancer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2594695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050" dirty="0">
                          <a:solidFill>
                            <a:schemeClr val="tx1"/>
                          </a:solidFill>
                        </a:rPr>
                        <a:t>Gamma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50" dirty="0">
                          <a:solidFill>
                            <a:schemeClr val="tx1"/>
                          </a:solidFill>
                        </a:rPr>
                        <a:t>Cancer treatment</a:t>
                      </a:r>
                    </a:p>
                    <a:p>
                      <a:r>
                        <a:rPr lang="en-GB" sz="1050" dirty="0">
                          <a:solidFill>
                            <a:schemeClr val="tx1"/>
                          </a:solidFill>
                        </a:rPr>
                        <a:t>Originate from changes in an atom nucleus</a:t>
                      </a:r>
                    </a:p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dirty="0">
                          <a:solidFill>
                            <a:schemeClr val="tx1"/>
                          </a:solidFill>
                        </a:rPr>
                        <a:t>Ionising radiation that can mutate DNA and cause cancer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69176794"/>
                  </a:ext>
                </a:extLst>
              </a:tr>
            </a:tbl>
          </a:graphicData>
        </a:graphic>
      </p:graphicFrame>
      <p:sp>
        <p:nvSpPr>
          <p:cNvPr id="12" name="TextBox 11">
            <a:extLst>
              <a:ext uri="{FF2B5EF4-FFF2-40B4-BE49-F238E27FC236}">
                <a16:creationId xmlns:a16="http://schemas.microsoft.com/office/drawing/2014/main" id="{4FA883DB-21B0-4101-9580-394A2640482D}"/>
              </a:ext>
            </a:extLst>
          </p:cNvPr>
          <p:cNvSpPr txBox="1"/>
          <p:nvPr/>
        </p:nvSpPr>
        <p:spPr>
          <a:xfrm>
            <a:off x="144126" y="1862274"/>
            <a:ext cx="2800100" cy="253916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050" b="1" dirty="0">
                <a:sym typeface="Wingdings" panose="05000000000000000000" pitchFamily="2" charset="2"/>
              </a:rPr>
              <a:t>Red, monkeys, in, very, unusual, x-ray, glasses</a:t>
            </a:r>
            <a:endParaRPr lang="en-GB" sz="1050" dirty="0">
              <a:sym typeface="Wingdings" panose="05000000000000000000" pitchFamily="2" charset="2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D37F83D6-54C4-47E7-9D97-8BE8CCA8D4F0}"/>
              </a:ext>
            </a:extLst>
          </p:cNvPr>
          <p:cNvSpPr txBox="1"/>
          <p:nvPr/>
        </p:nvSpPr>
        <p:spPr>
          <a:xfrm>
            <a:off x="144126" y="6547415"/>
            <a:ext cx="4686666" cy="3000821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050" b="1" dirty="0">
                <a:sym typeface="Wingdings" panose="05000000000000000000" pitchFamily="2" charset="2"/>
              </a:rPr>
              <a:t>EM Wave behaviour (HT)</a:t>
            </a:r>
          </a:p>
          <a:p>
            <a:r>
              <a:rPr lang="en-US" sz="1050" dirty="0"/>
              <a:t>Different substances may </a:t>
            </a:r>
            <a:r>
              <a:rPr lang="en-US" sz="1050" b="1" dirty="0"/>
              <a:t>absorb, transmit, refract or reflect</a:t>
            </a:r>
            <a:r>
              <a:rPr lang="en-US" sz="1050" dirty="0"/>
              <a:t> electromagnetic waves in ways that vary with wavelength</a:t>
            </a:r>
            <a:endParaRPr lang="en-GB" sz="1050" b="1" dirty="0">
              <a:sym typeface="Wingdings" panose="05000000000000000000" pitchFamily="2" charset="2"/>
            </a:endParaRPr>
          </a:p>
          <a:p>
            <a:endParaRPr lang="en-GB" sz="1050" b="1" dirty="0">
              <a:sym typeface="Wingdings" panose="05000000000000000000" pitchFamily="2" charset="2"/>
            </a:endParaRPr>
          </a:p>
          <a:p>
            <a:endParaRPr lang="en-GB" sz="1050" b="1" dirty="0">
              <a:sym typeface="Wingdings" panose="05000000000000000000" pitchFamily="2" charset="2"/>
            </a:endParaRPr>
          </a:p>
          <a:p>
            <a:endParaRPr lang="en-GB" sz="1050" b="1" dirty="0">
              <a:sym typeface="Wingdings" panose="05000000000000000000" pitchFamily="2" charset="2"/>
            </a:endParaRPr>
          </a:p>
          <a:p>
            <a:endParaRPr lang="en-GB" sz="1050" b="1" dirty="0">
              <a:sym typeface="Wingdings" panose="05000000000000000000" pitchFamily="2" charset="2"/>
            </a:endParaRPr>
          </a:p>
          <a:p>
            <a:endParaRPr lang="en-GB" sz="1050" b="1" dirty="0">
              <a:sym typeface="Wingdings" panose="05000000000000000000" pitchFamily="2" charset="2"/>
            </a:endParaRPr>
          </a:p>
          <a:p>
            <a:endParaRPr lang="en-GB" sz="1050" b="1" dirty="0">
              <a:sym typeface="Wingdings" panose="05000000000000000000" pitchFamily="2" charset="2"/>
            </a:endParaRPr>
          </a:p>
          <a:p>
            <a:endParaRPr lang="en-GB" sz="1050" b="1" dirty="0">
              <a:sym typeface="Wingdings" panose="05000000000000000000" pitchFamily="2" charset="2"/>
            </a:endParaRPr>
          </a:p>
          <a:p>
            <a:endParaRPr lang="en-GB" sz="1050" b="1" dirty="0">
              <a:sym typeface="Wingdings" panose="05000000000000000000" pitchFamily="2" charset="2"/>
            </a:endParaRPr>
          </a:p>
          <a:p>
            <a:endParaRPr lang="en-GB" sz="1050" b="1" dirty="0">
              <a:sym typeface="Wingdings" panose="05000000000000000000" pitchFamily="2" charset="2"/>
            </a:endParaRPr>
          </a:p>
          <a:p>
            <a:endParaRPr lang="en-GB" sz="1050" b="1" dirty="0">
              <a:sym typeface="Wingdings" panose="05000000000000000000" pitchFamily="2" charset="2"/>
            </a:endParaRPr>
          </a:p>
          <a:p>
            <a:endParaRPr lang="en-GB" sz="1050" b="1" dirty="0">
              <a:sym typeface="Wingdings" panose="05000000000000000000" pitchFamily="2" charset="2"/>
            </a:endParaRPr>
          </a:p>
          <a:p>
            <a:endParaRPr lang="en-GB" sz="1050" b="1" dirty="0">
              <a:sym typeface="Wingdings" panose="05000000000000000000" pitchFamily="2" charset="2"/>
            </a:endParaRPr>
          </a:p>
          <a:p>
            <a:endParaRPr lang="en-GB" sz="1050" b="1" dirty="0">
              <a:sym typeface="Wingdings" panose="05000000000000000000" pitchFamily="2" charset="2"/>
            </a:endParaRPr>
          </a:p>
          <a:p>
            <a:endParaRPr lang="en-GB" sz="1050" b="1" dirty="0">
              <a:sym typeface="Wingdings" panose="05000000000000000000" pitchFamily="2" charset="2"/>
            </a:endParaRPr>
          </a:p>
          <a:p>
            <a:endParaRPr lang="en-GB" sz="1050" dirty="0">
              <a:sym typeface="Wingdings" panose="05000000000000000000" pitchFamily="2" charset="2"/>
            </a:endParaRPr>
          </a:p>
        </p:txBody>
      </p:sp>
      <p:pic>
        <p:nvPicPr>
          <p:cNvPr id="1030" name="Picture 6" descr="Image result for reflection physics">
            <a:extLst>
              <a:ext uri="{FF2B5EF4-FFF2-40B4-BE49-F238E27FC236}">
                <a16:creationId xmlns:a16="http://schemas.microsoft.com/office/drawing/2014/main" id="{71EE98B3-92A6-4429-9109-3D495784453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2239"/>
          <a:stretch/>
        </p:blipFill>
        <p:spPr bwMode="auto">
          <a:xfrm>
            <a:off x="454031" y="7177295"/>
            <a:ext cx="1502729" cy="8705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Image result for refraction wave fronts">
            <a:extLst>
              <a:ext uri="{FF2B5EF4-FFF2-40B4-BE49-F238E27FC236}">
                <a16:creationId xmlns:a16="http://schemas.microsoft.com/office/drawing/2014/main" id="{0960B487-0572-4FF3-A20F-6568ABFB22A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08954" y="7299011"/>
            <a:ext cx="1929266" cy="19292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Speech Bubble: Rectangle 16">
            <a:extLst>
              <a:ext uri="{FF2B5EF4-FFF2-40B4-BE49-F238E27FC236}">
                <a16:creationId xmlns:a16="http://schemas.microsoft.com/office/drawing/2014/main" id="{8AE61F34-78E5-489F-82F2-A2C5C48EEC5E}"/>
              </a:ext>
            </a:extLst>
          </p:cNvPr>
          <p:cNvSpPr/>
          <p:nvPr/>
        </p:nvSpPr>
        <p:spPr>
          <a:xfrm>
            <a:off x="229593" y="8136536"/>
            <a:ext cx="2361384" cy="1223025"/>
          </a:xfrm>
          <a:prstGeom prst="wedgeRectCallout">
            <a:avLst>
              <a:gd name="adj1" fmla="val 67783"/>
              <a:gd name="adj2" fmla="val -29971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050" dirty="0">
                <a:solidFill>
                  <a:schemeClr val="tx1"/>
                </a:solidFill>
              </a:rPr>
              <a:t>The refraction ‘wave front diagram’ shows  that as a wave changes to a denser medium the wavelength gets shorter and the speed increases. If the wave hits at an angle the direction will also change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7735B347-B8DC-4CB9-A03B-2BE6B864C36D}"/>
              </a:ext>
            </a:extLst>
          </p:cNvPr>
          <p:cNvSpPr txBox="1"/>
          <p:nvPr/>
        </p:nvSpPr>
        <p:spPr>
          <a:xfrm>
            <a:off x="5230483" y="71467"/>
            <a:ext cx="5914844" cy="171585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050" b="1" dirty="0">
                <a:sym typeface="Wingdings" panose="05000000000000000000" pitchFamily="2" charset="2"/>
              </a:rPr>
              <a:t>Magnetism</a:t>
            </a:r>
          </a:p>
          <a:p>
            <a:endParaRPr lang="en-GB" sz="300" b="1" dirty="0">
              <a:sym typeface="Wingdings" panose="05000000000000000000" pitchFamily="2" charset="2"/>
            </a:endParaRPr>
          </a:p>
          <a:p>
            <a:r>
              <a:rPr lang="en-US" sz="1050" dirty="0"/>
              <a:t>The</a:t>
            </a:r>
            <a:r>
              <a:rPr lang="en-US" sz="1050" b="1" dirty="0"/>
              <a:t> poles</a:t>
            </a:r>
            <a:r>
              <a:rPr lang="en-US" sz="1050" dirty="0"/>
              <a:t> of a magnet are the places where the magnetic forces are strongest.</a:t>
            </a:r>
          </a:p>
          <a:p>
            <a:r>
              <a:rPr lang="en-US" sz="1050" dirty="0"/>
              <a:t> Two like poles </a:t>
            </a:r>
            <a:r>
              <a:rPr lang="en-US" sz="1050" b="1" dirty="0"/>
              <a:t>repel </a:t>
            </a:r>
            <a:r>
              <a:rPr lang="en-US" sz="1050" dirty="0"/>
              <a:t>each other. Two unlike poles </a:t>
            </a:r>
            <a:r>
              <a:rPr lang="en-US" sz="1050" b="1" dirty="0"/>
              <a:t>attract </a:t>
            </a:r>
            <a:r>
              <a:rPr lang="en-US" sz="1050" dirty="0"/>
              <a:t>each other</a:t>
            </a:r>
          </a:p>
          <a:p>
            <a:endParaRPr lang="en-US" sz="400" dirty="0"/>
          </a:p>
          <a:p>
            <a:r>
              <a:rPr lang="en-US" sz="1050" dirty="0"/>
              <a:t>An </a:t>
            </a:r>
            <a:r>
              <a:rPr lang="en-US" sz="1050" b="1" dirty="0"/>
              <a:t>induced magnet</a:t>
            </a:r>
            <a:r>
              <a:rPr lang="en-US" sz="1050" dirty="0"/>
              <a:t> is a material that becomes a magnet</a:t>
            </a:r>
          </a:p>
          <a:p>
            <a:r>
              <a:rPr lang="en-US" sz="1050" dirty="0"/>
              <a:t> only when it is placed in a magnetic field.</a:t>
            </a:r>
          </a:p>
          <a:p>
            <a:r>
              <a:rPr lang="en-US" sz="1050" dirty="0"/>
              <a:t>Magnetic metals – </a:t>
            </a:r>
            <a:r>
              <a:rPr lang="en-US" sz="1050" b="1" dirty="0"/>
              <a:t>iron, steel, cobalt and nickel</a:t>
            </a:r>
          </a:p>
          <a:p>
            <a:endParaRPr lang="en-US" sz="400" b="1" dirty="0"/>
          </a:p>
          <a:p>
            <a:r>
              <a:rPr lang="en-US" sz="1050" dirty="0"/>
              <a:t>A </a:t>
            </a:r>
            <a:r>
              <a:rPr lang="en-US" sz="1050" b="1" dirty="0"/>
              <a:t>compass </a:t>
            </a:r>
            <a:r>
              <a:rPr lang="en-US" sz="1050" dirty="0"/>
              <a:t>contains a small magnet. It will point in the direction of the</a:t>
            </a:r>
          </a:p>
          <a:p>
            <a:r>
              <a:rPr lang="en-US" sz="1050" dirty="0"/>
              <a:t>Earths magnetic field.</a:t>
            </a:r>
            <a:endParaRPr lang="en-US" sz="1050" b="1" dirty="0">
              <a:sym typeface="Wingdings" panose="05000000000000000000" pitchFamily="2" charset="2"/>
            </a:endParaRPr>
          </a:p>
          <a:p>
            <a:r>
              <a:rPr lang="en-US" sz="1050" dirty="0">
                <a:sym typeface="Wingdings" panose="05000000000000000000" pitchFamily="2" charset="2"/>
              </a:rPr>
              <a:t>You can use a small compass to plot magnetic field lines</a:t>
            </a:r>
            <a:endParaRPr lang="en-GB" sz="1050" dirty="0">
              <a:sym typeface="Wingdings" panose="05000000000000000000" pitchFamily="2" charset="2"/>
            </a:endParaRPr>
          </a:p>
        </p:txBody>
      </p:sp>
      <p:graphicFrame>
        <p:nvGraphicFramePr>
          <p:cNvPr id="20" name="Table 19">
            <a:extLst>
              <a:ext uri="{FF2B5EF4-FFF2-40B4-BE49-F238E27FC236}">
                <a16:creationId xmlns:a16="http://schemas.microsoft.com/office/drawing/2014/main" id="{F8E4A6A9-53A4-4395-A3B0-DD330E9B786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09915814"/>
              </p:ext>
            </p:extLst>
          </p:nvPr>
        </p:nvGraphicFramePr>
        <p:xfrm>
          <a:off x="11248217" y="70523"/>
          <a:ext cx="1482810" cy="332626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18357">
                  <a:extLst>
                    <a:ext uri="{9D8B030D-6E8A-4147-A177-3AD203B41FA5}">
                      <a16:colId xmlns:a16="http://schemas.microsoft.com/office/drawing/2014/main" val="1946657116"/>
                    </a:ext>
                  </a:extLst>
                </a:gridCol>
                <a:gridCol w="564453">
                  <a:extLst>
                    <a:ext uri="{9D8B030D-6E8A-4147-A177-3AD203B41FA5}">
                      <a16:colId xmlns:a16="http://schemas.microsoft.com/office/drawing/2014/main" val="2396140395"/>
                    </a:ext>
                  </a:extLst>
                </a:gridCol>
              </a:tblGrid>
              <a:tr h="239541">
                <a:tc>
                  <a:txBody>
                    <a:bodyPr/>
                    <a:lstStyle/>
                    <a:p>
                      <a:r>
                        <a:rPr lang="en-GB" sz="1000" b="0" dirty="0">
                          <a:solidFill>
                            <a:sysClr val="windowText" lastClr="000000"/>
                          </a:solidFill>
                        </a:rPr>
                        <a:t>Radiation dose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b="0" dirty="0" err="1">
                          <a:solidFill>
                            <a:sysClr val="windowText" lastClr="000000"/>
                          </a:solidFill>
                        </a:rPr>
                        <a:t>Sv</a:t>
                      </a:r>
                      <a:endParaRPr lang="en-GB" sz="10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88303618"/>
                  </a:ext>
                </a:extLst>
              </a:tr>
              <a:tr h="239541">
                <a:tc>
                  <a:txBody>
                    <a:bodyPr/>
                    <a:lstStyle/>
                    <a:p>
                      <a:r>
                        <a:rPr lang="en-GB" sz="1000" b="0" dirty="0">
                          <a:solidFill>
                            <a:sysClr val="windowText" lastClr="000000"/>
                          </a:solidFill>
                        </a:rPr>
                        <a:t>Current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b="0" dirty="0">
                          <a:solidFill>
                            <a:sysClr val="windowText" lastClr="000000"/>
                          </a:solidFill>
                        </a:rPr>
                        <a:t>A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83314859"/>
                  </a:ext>
                </a:extLst>
              </a:tr>
              <a:tr h="239541">
                <a:tc>
                  <a:txBody>
                    <a:bodyPr/>
                    <a:lstStyle/>
                    <a:p>
                      <a:r>
                        <a:rPr lang="en-GB" sz="1000" b="0" dirty="0">
                          <a:solidFill>
                            <a:sysClr val="windowText" lastClr="000000"/>
                          </a:solidFill>
                        </a:rPr>
                        <a:t>Force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b="0" dirty="0">
                          <a:solidFill>
                            <a:sysClr val="windowText" lastClr="000000"/>
                          </a:solidFill>
                        </a:rPr>
                        <a:t>N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12122116"/>
                  </a:ext>
                </a:extLst>
              </a:tr>
              <a:tr h="239541">
                <a:tc>
                  <a:txBody>
                    <a:bodyPr/>
                    <a:lstStyle/>
                    <a:p>
                      <a:r>
                        <a:rPr lang="en-GB" sz="1000" dirty="0">
                          <a:solidFill>
                            <a:sysClr val="windowText" lastClr="000000"/>
                          </a:solidFill>
                        </a:rPr>
                        <a:t>Mass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dirty="0">
                          <a:solidFill>
                            <a:sysClr val="windowText" lastClr="000000"/>
                          </a:solidFill>
                        </a:rPr>
                        <a:t>kg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26613693"/>
                  </a:ext>
                </a:extLst>
              </a:tr>
              <a:tr h="247781">
                <a:tc>
                  <a:txBody>
                    <a:bodyPr/>
                    <a:lstStyle/>
                    <a:p>
                      <a:r>
                        <a:rPr lang="en-GB" sz="1000" dirty="0">
                          <a:solidFill>
                            <a:sysClr val="windowText" lastClr="000000"/>
                          </a:solidFill>
                        </a:rPr>
                        <a:t>acceleration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dirty="0">
                          <a:solidFill>
                            <a:sysClr val="windowText" lastClr="000000"/>
                          </a:solidFill>
                        </a:rPr>
                        <a:t>m/s</a:t>
                      </a:r>
                      <a:r>
                        <a:rPr lang="en-GB" sz="1000" baseline="30000" dirty="0">
                          <a:solidFill>
                            <a:sysClr val="windowText" lastClr="000000"/>
                          </a:solidFill>
                        </a:rPr>
                        <a:t>2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22649985"/>
                  </a:ext>
                </a:extLst>
              </a:tr>
              <a:tr h="239541">
                <a:tc>
                  <a:txBody>
                    <a:bodyPr/>
                    <a:lstStyle/>
                    <a:p>
                      <a:r>
                        <a:rPr lang="en-GB" sz="1000" dirty="0">
                          <a:solidFill>
                            <a:sysClr val="windowText" lastClr="000000"/>
                          </a:solidFill>
                        </a:rPr>
                        <a:t>velocity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dirty="0">
                          <a:solidFill>
                            <a:sysClr val="windowText" lastClr="000000"/>
                          </a:solidFill>
                        </a:rPr>
                        <a:t>m/s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3725980"/>
                  </a:ext>
                </a:extLst>
              </a:tr>
              <a:tr h="239541">
                <a:tc>
                  <a:txBody>
                    <a:bodyPr/>
                    <a:lstStyle/>
                    <a:p>
                      <a:r>
                        <a:rPr lang="en-GB" sz="1000" dirty="0">
                          <a:solidFill>
                            <a:sysClr val="windowText" lastClr="000000"/>
                          </a:solidFill>
                        </a:rPr>
                        <a:t>weight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dirty="0">
                          <a:solidFill>
                            <a:sysClr val="windowText" lastClr="000000"/>
                          </a:solidFill>
                        </a:rPr>
                        <a:t>N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54439033"/>
                  </a:ext>
                </a:extLst>
              </a:tr>
              <a:tr h="239541">
                <a:tc>
                  <a:txBody>
                    <a:bodyPr/>
                    <a:lstStyle/>
                    <a:p>
                      <a:r>
                        <a:rPr lang="en-GB" sz="1000" dirty="0">
                          <a:solidFill>
                            <a:sysClr val="windowText" lastClr="000000"/>
                          </a:solidFill>
                        </a:rPr>
                        <a:t>Gravity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dirty="0">
                          <a:solidFill>
                            <a:sysClr val="windowText" lastClr="000000"/>
                          </a:solidFill>
                        </a:rPr>
                        <a:t>N/kg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69348286"/>
                  </a:ext>
                </a:extLst>
              </a:tr>
              <a:tr h="239541">
                <a:tc>
                  <a:txBody>
                    <a:bodyPr/>
                    <a:lstStyle/>
                    <a:p>
                      <a:r>
                        <a:rPr lang="en-GB" sz="1000" dirty="0">
                          <a:solidFill>
                            <a:sysClr val="windowText" lastClr="000000"/>
                          </a:solidFill>
                        </a:rPr>
                        <a:t>Energy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dirty="0">
                          <a:solidFill>
                            <a:sysClr val="windowText" lastClr="000000"/>
                          </a:solidFill>
                        </a:rPr>
                        <a:t>J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15327349"/>
                  </a:ext>
                </a:extLst>
              </a:tr>
              <a:tr h="239541">
                <a:tc>
                  <a:txBody>
                    <a:bodyPr/>
                    <a:lstStyle/>
                    <a:p>
                      <a:r>
                        <a:rPr lang="en-GB" sz="1000" dirty="0">
                          <a:solidFill>
                            <a:sysClr val="windowText" lastClr="000000"/>
                          </a:solidFill>
                        </a:rPr>
                        <a:t>Extension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dirty="0">
                          <a:solidFill>
                            <a:sysClr val="windowText" lastClr="000000"/>
                          </a:solidFill>
                        </a:rPr>
                        <a:t>m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34698197"/>
                  </a:ext>
                </a:extLst>
              </a:tr>
              <a:tr h="239541">
                <a:tc>
                  <a:txBody>
                    <a:bodyPr/>
                    <a:lstStyle/>
                    <a:p>
                      <a:r>
                        <a:rPr lang="en-GB" sz="1000" dirty="0">
                          <a:solidFill>
                            <a:sysClr val="windowText" lastClr="000000"/>
                          </a:solidFill>
                        </a:rPr>
                        <a:t>Spring cons.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dirty="0">
                          <a:solidFill>
                            <a:sysClr val="windowText" lastClr="000000"/>
                          </a:solidFill>
                        </a:rPr>
                        <a:t>N/m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7855721"/>
                  </a:ext>
                </a:extLst>
              </a:tr>
              <a:tr h="239541">
                <a:tc>
                  <a:txBody>
                    <a:bodyPr/>
                    <a:lstStyle/>
                    <a:p>
                      <a:r>
                        <a:rPr lang="en-GB" sz="1000" dirty="0">
                          <a:solidFill>
                            <a:sysClr val="windowText" lastClr="000000"/>
                          </a:solidFill>
                        </a:rPr>
                        <a:t>Work done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dirty="0">
                          <a:solidFill>
                            <a:sysClr val="windowText" lastClr="000000"/>
                          </a:solidFill>
                        </a:rPr>
                        <a:t>J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06118806"/>
                  </a:ext>
                </a:extLst>
              </a:tr>
              <a:tr h="239541">
                <a:tc>
                  <a:txBody>
                    <a:bodyPr/>
                    <a:lstStyle/>
                    <a:p>
                      <a:r>
                        <a:rPr lang="en-GB" sz="1000" dirty="0">
                          <a:solidFill>
                            <a:sysClr val="windowText" lastClr="000000"/>
                          </a:solidFill>
                        </a:rPr>
                        <a:t>Momentum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dirty="0" err="1">
                          <a:solidFill>
                            <a:sysClr val="windowText" lastClr="000000"/>
                          </a:solidFill>
                        </a:rPr>
                        <a:t>Kgm</a:t>
                      </a:r>
                      <a:r>
                        <a:rPr lang="en-GB" sz="1000" dirty="0">
                          <a:solidFill>
                            <a:sysClr val="windowText" lastClr="000000"/>
                          </a:solidFill>
                        </a:rPr>
                        <a:t>/s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57331277"/>
                  </a:ext>
                </a:extLst>
              </a:tr>
            </a:tbl>
          </a:graphicData>
        </a:graphic>
      </p:graphicFrame>
      <p:pic>
        <p:nvPicPr>
          <p:cNvPr id="1034" name="Picture 10" descr="Image result for magnetic field lines">
            <a:extLst>
              <a:ext uri="{FF2B5EF4-FFF2-40B4-BE49-F238E27FC236}">
                <a16:creationId xmlns:a16="http://schemas.microsoft.com/office/drawing/2014/main" id="{DB0D02EE-676C-4E4D-BF39-EA78A3F7FCC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46120" y="216151"/>
            <a:ext cx="1574536" cy="9049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" name="TextBox 21">
            <a:extLst>
              <a:ext uri="{FF2B5EF4-FFF2-40B4-BE49-F238E27FC236}">
                <a16:creationId xmlns:a16="http://schemas.microsoft.com/office/drawing/2014/main" id="{35203333-CBFC-44E9-9F9E-FCDB13A6CD73}"/>
              </a:ext>
            </a:extLst>
          </p:cNvPr>
          <p:cNvSpPr txBox="1"/>
          <p:nvPr/>
        </p:nvSpPr>
        <p:spPr>
          <a:xfrm>
            <a:off x="4933681" y="1824135"/>
            <a:ext cx="6211645" cy="122341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050" b="1" dirty="0">
                <a:sym typeface="Wingdings" panose="05000000000000000000" pitchFamily="2" charset="2"/>
              </a:rPr>
              <a:t>Magnetism from a conducting wire</a:t>
            </a:r>
          </a:p>
          <a:p>
            <a:r>
              <a:rPr lang="en-GB" sz="1050" dirty="0">
                <a:sym typeface="Wingdings" panose="05000000000000000000" pitchFamily="2" charset="2"/>
              </a:rPr>
              <a:t>When a current flows through a wire a magnetic field is produced</a:t>
            </a:r>
          </a:p>
          <a:p>
            <a:r>
              <a:rPr lang="en-GB" sz="1050" dirty="0">
                <a:sym typeface="Wingdings" panose="05000000000000000000" pitchFamily="2" charset="2"/>
              </a:rPr>
              <a:t>The strength of the magnetic field depends on </a:t>
            </a:r>
          </a:p>
          <a:p>
            <a:pPr marL="228600" indent="-228600">
              <a:buAutoNum type="arabicPeriod"/>
            </a:pPr>
            <a:r>
              <a:rPr lang="en-GB" sz="1050" b="1" dirty="0">
                <a:sym typeface="Wingdings" panose="05000000000000000000" pitchFamily="2" charset="2"/>
              </a:rPr>
              <a:t>Current</a:t>
            </a:r>
          </a:p>
          <a:p>
            <a:pPr marL="228600" indent="-228600">
              <a:buAutoNum type="arabicPeriod"/>
            </a:pPr>
            <a:r>
              <a:rPr lang="en-GB" sz="1050" b="1" dirty="0">
                <a:sym typeface="Wingdings" panose="05000000000000000000" pitchFamily="2" charset="2"/>
              </a:rPr>
              <a:t>Distance from the wire</a:t>
            </a:r>
          </a:p>
          <a:p>
            <a:r>
              <a:rPr lang="en-GB" sz="1050" dirty="0">
                <a:sym typeface="Wingdings" panose="05000000000000000000" pitchFamily="2" charset="2"/>
              </a:rPr>
              <a:t>The direction of current or magnetic field can be worked out using</a:t>
            </a:r>
          </a:p>
          <a:p>
            <a:r>
              <a:rPr lang="en-GB" sz="1050" dirty="0">
                <a:sym typeface="Wingdings" panose="05000000000000000000" pitchFamily="2" charset="2"/>
              </a:rPr>
              <a:t>the </a:t>
            </a:r>
            <a:r>
              <a:rPr lang="en-GB" sz="1050" b="1" dirty="0">
                <a:sym typeface="Wingdings" panose="05000000000000000000" pitchFamily="2" charset="2"/>
              </a:rPr>
              <a:t>right hand grip rule</a:t>
            </a:r>
            <a:endParaRPr lang="en-GB" sz="1050" dirty="0">
              <a:sym typeface="Wingdings" panose="05000000000000000000" pitchFamily="2" charset="2"/>
            </a:endParaRPr>
          </a:p>
        </p:txBody>
      </p:sp>
      <p:pic>
        <p:nvPicPr>
          <p:cNvPr id="1036" name="Picture 12" descr="Image result for magnetic field wire">
            <a:extLst>
              <a:ext uri="{FF2B5EF4-FFF2-40B4-BE49-F238E27FC236}">
                <a16:creationId xmlns:a16="http://schemas.microsoft.com/office/drawing/2014/main" id="{CD6D8821-DC74-4AD2-8353-DF3148A81A8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13904" y="1289126"/>
            <a:ext cx="1490825" cy="16771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4" name="TextBox 23">
            <a:extLst>
              <a:ext uri="{FF2B5EF4-FFF2-40B4-BE49-F238E27FC236}">
                <a16:creationId xmlns:a16="http://schemas.microsoft.com/office/drawing/2014/main" id="{7F86AD0C-9F28-4E72-8897-BFF2D84604EA}"/>
              </a:ext>
            </a:extLst>
          </p:cNvPr>
          <p:cNvSpPr txBox="1"/>
          <p:nvPr/>
        </p:nvSpPr>
        <p:spPr>
          <a:xfrm>
            <a:off x="4933680" y="3141525"/>
            <a:ext cx="6211645" cy="1061829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050" b="1" dirty="0">
                <a:sym typeface="Wingdings" panose="05000000000000000000" pitchFamily="2" charset="2"/>
              </a:rPr>
              <a:t>Electromagnets</a:t>
            </a:r>
          </a:p>
          <a:p>
            <a:r>
              <a:rPr lang="en-GB" sz="1050" dirty="0">
                <a:sym typeface="Wingdings" panose="05000000000000000000" pitchFamily="2" charset="2"/>
              </a:rPr>
              <a:t>If you shape a wire into a coil it is called a </a:t>
            </a:r>
            <a:r>
              <a:rPr lang="en-GB" sz="1050" b="1" dirty="0">
                <a:sym typeface="Wingdings" panose="05000000000000000000" pitchFamily="2" charset="2"/>
              </a:rPr>
              <a:t>solenoid – </a:t>
            </a:r>
            <a:r>
              <a:rPr lang="en-GB" sz="1050" dirty="0">
                <a:sym typeface="Wingdings" panose="05000000000000000000" pitchFamily="2" charset="2"/>
              </a:rPr>
              <a:t>this increases the magnetic field. To increase the magnetic field of a solenoid;</a:t>
            </a:r>
          </a:p>
          <a:p>
            <a:pPr marL="228600" indent="-228600">
              <a:buAutoNum type="arabicPeriod"/>
            </a:pPr>
            <a:r>
              <a:rPr lang="en-GB" sz="1050" b="1" dirty="0">
                <a:sym typeface="Wingdings" panose="05000000000000000000" pitchFamily="2" charset="2"/>
              </a:rPr>
              <a:t>Increase number of coils/turns</a:t>
            </a:r>
          </a:p>
          <a:p>
            <a:pPr marL="228600" indent="-228600">
              <a:buAutoNum type="arabicPeriod"/>
            </a:pPr>
            <a:r>
              <a:rPr lang="en-GB" sz="1050" b="1" dirty="0">
                <a:sym typeface="Wingdings" panose="05000000000000000000" pitchFamily="2" charset="2"/>
              </a:rPr>
              <a:t>Increase current</a:t>
            </a:r>
          </a:p>
          <a:p>
            <a:pPr marL="228600" indent="-228600">
              <a:buAutoNum type="arabicPeriod"/>
            </a:pPr>
            <a:r>
              <a:rPr lang="en-GB" sz="1050" b="1" dirty="0">
                <a:sym typeface="Wingdings" panose="05000000000000000000" pitchFamily="2" charset="2"/>
              </a:rPr>
              <a:t>Use an iron core</a:t>
            </a:r>
            <a:endParaRPr lang="en-GB" sz="1050" dirty="0">
              <a:sym typeface="Wingdings" panose="05000000000000000000" pitchFamily="2" charset="2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2FA16429-0B18-4717-AB27-A6FE3CE30F1D}"/>
              </a:ext>
            </a:extLst>
          </p:cNvPr>
          <p:cNvSpPr txBox="1"/>
          <p:nvPr/>
        </p:nvSpPr>
        <p:spPr>
          <a:xfrm>
            <a:off x="4944575" y="4314884"/>
            <a:ext cx="6211645" cy="577081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050" b="1" dirty="0">
                <a:sym typeface="Wingdings" panose="05000000000000000000" pitchFamily="2" charset="2"/>
              </a:rPr>
              <a:t>Motor Effect</a:t>
            </a:r>
          </a:p>
          <a:p>
            <a:r>
              <a:rPr lang="en-GB" sz="1050" dirty="0">
                <a:sym typeface="Wingdings" panose="05000000000000000000" pitchFamily="2" charset="2"/>
              </a:rPr>
              <a:t>If you place a wire into a magnetic field a force will be exerted  (wire moves)– this is how a motor works</a:t>
            </a:r>
          </a:p>
          <a:p>
            <a:r>
              <a:rPr lang="en-GB" sz="1050" dirty="0">
                <a:sym typeface="Wingdings" panose="05000000000000000000" pitchFamily="2" charset="2"/>
              </a:rPr>
              <a:t>The </a:t>
            </a:r>
            <a:r>
              <a:rPr lang="en-GB" sz="1050" b="1" dirty="0">
                <a:sym typeface="Wingdings" panose="05000000000000000000" pitchFamily="2" charset="2"/>
              </a:rPr>
              <a:t>Fleming left hand rule  </a:t>
            </a:r>
            <a:r>
              <a:rPr lang="en-GB" sz="1050" dirty="0">
                <a:sym typeface="Wingdings" panose="05000000000000000000" pitchFamily="2" charset="2"/>
              </a:rPr>
              <a:t>will tell you the direction the wire will move</a:t>
            </a:r>
          </a:p>
        </p:txBody>
      </p:sp>
      <p:pic>
        <p:nvPicPr>
          <p:cNvPr id="1040" name="Picture 16" descr="Image result for fleming left hand rule">
            <a:extLst>
              <a:ext uri="{FF2B5EF4-FFF2-40B4-BE49-F238E27FC236}">
                <a16:creationId xmlns:a16="http://schemas.microsoft.com/office/drawing/2014/main" id="{F0348597-3AE0-4A6C-967B-FA6578FB7EF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54001" y="5975863"/>
            <a:ext cx="2655858" cy="13279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2" name="Picture 18" descr="Image result for fleming left hand rule">
            <a:extLst>
              <a:ext uri="{FF2B5EF4-FFF2-40B4-BE49-F238E27FC236}">
                <a16:creationId xmlns:a16="http://schemas.microsoft.com/office/drawing/2014/main" id="{2DA91181-CF53-407A-B8B8-95B2587D141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0077"/>
          <a:stretch/>
        </p:blipFill>
        <p:spPr bwMode="auto">
          <a:xfrm>
            <a:off x="10412398" y="4772291"/>
            <a:ext cx="1738453" cy="11125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9" name="TextBox 28">
            <a:extLst>
              <a:ext uri="{FF2B5EF4-FFF2-40B4-BE49-F238E27FC236}">
                <a16:creationId xmlns:a16="http://schemas.microsoft.com/office/drawing/2014/main" id="{CE13EEC9-E378-4D54-85A8-B31BA6628951}"/>
              </a:ext>
            </a:extLst>
          </p:cNvPr>
          <p:cNvSpPr txBox="1"/>
          <p:nvPr/>
        </p:nvSpPr>
        <p:spPr>
          <a:xfrm>
            <a:off x="4944575" y="4946976"/>
            <a:ext cx="4911155" cy="460126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050" b="1" dirty="0">
                <a:sym typeface="Wingdings" panose="05000000000000000000" pitchFamily="2" charset="2"/>
              </a:rPr>
              <a:t>RP1: Elasticity: </a:t>
            </a:r>
            <a:r>
              <a:rPr lang="en-GB" sz="1050" b="1" dirty="0"/>
              <a:t>Force = spring constant x extension </a:t>
            </a:r>
            <a:endParaRPr lang="en-GB" sz="1050" b="1" dirty="0">
              <a:sym typeface="Wingdings" panose="05000000000000000000" pitchFamily="2" charset="2"/>
            </a:endParaRPr>
          </a:p>
          <a:p>
            <a:r>
              <a:rPr lang="en-GB" sz="1050" dirty="0">
                <a:sym typeface="Wingdings" panose="05000000000000000000" pitchFamily="2" charset="2"/>
              </a:rPr>
              <a:t>IV: Weight (N)   DV: Extension of the spring   CV: Same spring (spring constant)</a:t>
            </a:r>
          </a:p>
          <a:p>
            <a:r>
              <a:rPr lang="en-GB" sz="1050" dirty="0">
                <a:sym typeface="Wingdings" panose="05000000000000000000" pitchFamily="2" charset="2"/>
              </a:rPr>
              <a:t>Once you have plotted force against extension you could then use this to find the weight of an unknown object by seeing how much extension there is on the spring</a:t>
            </a:r>
          </a:p>
          <a:p>
            <a:r>
              <a:rPr lang="en-GB" sz="1050" dirty="0">
                <a:sym typeface="Wingdings" panose="05000000000000000000" pitchFamily="2" charset="2"/>
              </a:rPr>
              <a:t>Safety: ensure clamp stand  is secured to table</a:t>
            </a:r>
          </a:p>
          <a:p>
            <a:endParaRPr lang="en-GB" sz="600" dirty="0">
              <a:sym typeface="Wingdings" panose="05000000000000000000" pitchFamily="2" charset="2"/>
            </a:endParaRPr>
          </a:p>
          <a:p>
            <a:r>
              <a:rPr lang="en-GB" sz="1050" b="1" dirty="0">
                <a:sym typeface="Wingdings" panose="05000000000000000000" pitchFamily="2" charset="2"/>
              </a:rPr>
              <a:t>RP2a: Is Resultant Force proportional to acceleration? (Newtons 2</a:t>
            </a:r>
            <a:r>
              <a:rPr lang="en-GB" sz="1050" b="1" baseline="30000" dirty="0">
                <a:sym typeface="Wingdings" panose="05000000000000000000" pitchFamily="2" charset="2"/>
              </a:rPr>
              <a:t>nd</a:t>
            </a:r>
            <a:r>
              <a:rPr lang="en-GB" sz="1050" b="1" dirty="0">
                <a:sym typeface="Wingdings" panose="05000000000000000000" pitchFamily="2" charset="2"/>
              </a:rPr>
              <a:t> Law)</a:t>
            </a:r>
          </a:p>
          <a:p>
            <a:r>
              <a:rPr lang="en-GB" sz="1050" dirty="0">
                <a:sym typeface="Wingdings" panose="05000000000000000000" pitchFamily="2" charset="2"/>
              </a:rPr>
              <a:t>IV:  Hanging weight (N) DV: Calculate Acceleration using velocity change/time (using 2 light gates)</a:t>
            </a:r>
          </a:p>
          <a:p>
            <a:r>
              <a:rPr lang="en-GB" sz="1050" dirty="0">
                <a:sym typeface="Wingdings" panose="05000000000000000000" pitchFamily="2" charset="2"/>
              </a:rPr>
              <a:t>CV: Mass of trolley (Kg). Expected result: </a:t>
            </a:r>
            <a:r>
              <a:rPr lang="en-GB" sz="1050" b="1" dirty="0">
                <a:sym typeface="Wingdings" panose="05000000000000000000" pitchFamily="2" charset="2"/>
              </a:rPr>
              <a:t>As force increases so does the acceleration </a:t>
            </a:r>
          </a:p>
          <a:p>
            <a:endParaRPr lang="en-GB" sz="500" b="1" dirty="0">
              <a:sym typeface="Wingdings" panose="05000000000000000000" pitchFamily="2" charset="2"/>
            </a:endParaRPr>
          </a:p>
          <a:p>
            <a:r>
              <a:rPr lang="en-GB" sz="1050" b="1" dirty="0">
                <a:sym typeface="Wingdings" panose="05000000000000000000" pitchFamily="2" charset="2"/>
              </a:rPr>
              <a:t>RP2b: Is acceleration inversely proportional to mass (Newtons 2</a:t>
            </a:r>
            <a:r>
              <a:rPr lang="en-GB" sz="1050" b="1" baseline="30000" dirty="0">
                <a:sym typeface="Wingdings" panose="05000000000000000000" pitchFamily="2" charset="2"/>
              </a:rPr>
              <a:t>nd</a:t>
            </a:r>
            <a:r>
              <a:rPr lang="en-GB" sz="1050" b="1" dirty="0">
                <a:sym typeface="Wingdings" panose="05000000000000000000" pitchFamily="2" charset="2"/>
              </a:rPr>
              <a:t> Law)</a:t>
            </a:r>
          </a:p>
          <a:p>
            <a:r>
              <a:rPr lang="en-GB" sz="1050" dirty="0">
                <a:sym typeface="Wingdings" panose="05000000000000000000" pitchFamily="2" charset="2"/>
              </a:rPr>
              <a:t>IV: Mass of trolley (Kg) DV: Calculate Acceleration using velocity change/time   CV:  hanging weight (N)</a:t>
            </a:r>
          </a:p>
          <a:p>
            <a:r>
              <a:rPr lang="en-GB" sz="1050" dirty="0">
                <a:sym typeface="Wingdings" panose="05000000000000000000" pitchFamily="2" charset="2"/>
              </a:rPr>
              <a:t>Expected result: </a:t>
            </a:r>
            <a:r>
              <a:rPr lang="en-GB" sz="1050" b="1" dirty="0">
                <a:sym typeface="Wingdings" panose="05000000000000000000" pitchFamily="2" charset="2"/>
              </a:rPr>
              <a:t>As mass increases acceleration decreases</a:t>
            </a:r>
          </a:p>
          <a:p>
            <a:endParaRPr lang="en-GB" sz="900" b="1" dirty="0">
              <a:sym typeface="Wingdings" panose="05000000000000000000" pitchFamily="2" charset="2"/>
            </a:endParaRPr>
          </a:p>
          <a:p>
            <a:r>
              <a:rPr lang="en-GB" sz="1050" b="1" dirty="0">
                <a:sym typeface="Wingdings" panose="05000000000000000000" pitchFamily="2" charset="2"/>
              </a:rPr>
              <a:t>RP3a: Ripple Tank - </a:t>
            </a:r>
            <a:r>
              <a:rPr lang="en-US" sz="1050" b="1" dirty="0"/>
              <a:t>Wave speed = wavelength x frequency</a:t>
            </a:r>
          </a:p>
          <a:p>
            <a:pPr marL="228600" indent="-228600">
              <a:buAutoNum type="arabicPeriod"/>
            </a:pPr>
            <a:r>
              <a:rPr lang="en-US" sz="1050" dirty="0"/>
              <a:t>Measure the wavelength of one wave in meters</a:t>
            </a:r>
          </a:p>
          <a:p>
            <a:pPr marL="228600" indent="-228600">
              <a:buAutoNum type="arabicPeriod"/>
            </a:pPr>
            <a:r>
              <a:rPr lang="en-US" sz="1050" dirty="0"/>
              <a:t>Calculate the frequency – number of waves per second</a:t>
            </a:r>
          </a:p>
          <a:p>
            <a:pPr marL="228600" indent="-228600">
              <a:buAutoNum type="arabicPeriod"/>
            </a:pPr>
            <a:r>
              <a:rPr lang="en-US" sz="1050" dirty="0"/>
              <a:t>Wave speed = wavelength x frequency</a:t>
            </a:r>
          </a:p>
          <a:p>
            <a:pPr marL="228600" indent="-228600">
              <a:buAutoNum type="arabicPeriod"/>
            </a:pPr>
            <a:endParaRPr lang="en-US" sz="1050" dirty="0"/>
          </a:p>
          <a:p>
            <a:r>
              <a:rPr lang="en-US" sz="1050" b="1" dirty="0"/>
              <a:t>RP3b: Waves in a solid </a:t>
            </a:r>
          </a:p>
          <a:p>
            <a:endParaRPr lang="en-US" sz="1050" b="1" dirty="0"/>
          </a:p>
          <a:p>
            <a:endParaRPr lang="en-US" sz="1050" b="1" dirty="0"/>
          </a:p>
          <a:p>
            <a:endParaRPr lang="en-US" sz="1050" b="1" dirty="0"/>
          </a:p>
          <a:p>
            <a:endParaRPr lang="en-US" sz="1050" b="1" dirty="0"/>
          </a:p>
          <a:p>
            <a:endParaRPr lang="en-US" sz="1050" b="1" dirty="0"/>
          </a:p>
          <a:p>
            <a:endParaRPr lang="en-GB" sz="1050" b="1" dirty="0">
              <a:sym typeface="Wingdings" panose="05000000000000000000" pitchFamily="2" charset="2"/>
            </a:endParaRPr>
          </a:p>
          <a:p>
            <a:endParaRPr lang="en-GB" sz="1050" b="1" dirty="0">
              <a:sym typeface="Wingdings" panose="05000000000000000000" pitchFamily="2" charset="2"/>
            </a:endParaRPr>
          </a:p>
        </p:txBody>
      </p:sp>
      <p:pic>
        <p:nvPicPr>
          <p:cNvPr id="31" name="Picture 14" descr="Image result for electromagnet">
            <a:extLst>
              <a:ext uri="{FF2B5EF4-FFF2-40B4-BE49-F238E27FC236}">
                <a16:creationId xmlns:a16="http://schemas.microsoft.com/office/drawing/2014/main" id="{3B23D67E-3D2A-4297-8C3A-892F39DFD3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01274" y="3489160"/>
            <a:ext cx="1900326" cy="11575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6" name="Picture 22" descr="Image result for required practical waves in a string">
            <a:extLst>
              <a:ext uri="{FF2B5EF4-FFF2-40B4-BE49-F238E27FC236}">
                <a16:creationId xmlns:a16="http://schemas.microsoft.com/office/drawing/2014/main" id="{651C870C-B154-4074-8C6C-3A79B58F92E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72406" y="8120066"/>
            <a:ext cx="2555595" cy="13508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3" name="Speech Bubble: Rectangle 32">
            <a:extLst>
              <a:ext uri="{FF2B5EF4-FFF2-40B4-BE49-F238E27FC236}">
                <a16:creationId xmlns:a16="http://schemas.microsoft.com/office/drawing/2014/main" id="{4CDEB10E-0677-4D3E-8792-72401D858D7A}"/>
              </a:ext>
            </a:extLst>
          </p:cNvPr>
          <p:cNvSpPr/>
          <p:nvPr/>
        </p:nvSpPr>
        <p:spPr>
          <a:xfrm>
            <a:off x="7573299" y="7988388"/>
            <a:ext cx="2018679" cy="1223025"/>
          </a:xfrm>
          <a:prstGeom prst="wedgeRectCallout">
            <a:avLst>
              <a:gd name="adj1" fmla="val -65327"/>
              <a:gd name="adj2" fmla="val -1934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28600" indent="-228600">
              <a:buAutoNum type="arabicPeriod"/>
            </a:pPr>
            <a:r>
              <a:rPr lang="en-GB" sz="1050" dirty="0">
                <a:solidFill>
                  <a:schemeClr val="tx1"/>
                </a:solidFill>
              </a:rPr>
              <a:t>A standing wavelength is measured</a:t>
            </a:r>
          </a:p>
          <a:p>
            <a:pPr marL="228600" indent="-228600">
              <a:buAutoNum type="arabicPeriod"/>
            </a:pPr>
            <a:r>
              <a:rPr lang="en-GB" sz="1050" dirty="0">
                <a:solidFill>
                  <a:schemeClr val="tx1"/>
                </a:solidFill>
              </a:rPr>
              <a:t>Frequency is read off the signal generator</a:t>
            </a:r>
          </a:p>
          <a:p>
            <a:pPr marL="228600" indent="-228600">
              <a:buAutoNum type="arabicPeriod"/>
            </a:pPr>
            <a:r>
              <a:rPr lang="en-GB" sz="1050" dirty="0">
                <a:solidFill>
                  <a:schemeClr val="tx1"/>
                </a:solidFill>
              </a:rPr>
              <a:t>Calculate wave speed</a:t>
            </a:r>
          </a:p>
          <a:p>
            <a:pPr marL="228600" indent="-228600">
              <a:buAutoNum type="arabicPeriod"/>
            </a:pPr>
            <a:endParaRPr lang="en-GB" sz="1050" dirty="0">
              <a:solidFill>
                <a:schemeClr val="tx1"/>
              </a:solidFill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6C193E5E-CD07-4BD4-858B-910D7EA1B1C2}"/>
              </a:ext>
            </a:extLst>
          </p:cNvPr>
          <p:cNvSpPr txBox="1"/>
          <p:nvPr/>
        </p:nvSpPr>
        <p:spPr>
          <a:xfrm>
            <a:off x="9954001" y="7430137"/>
            <a:ext cx="2777025" cy="203132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050" b="1" dirty="0">
                <a:sym typeface="Wingdings" panose="05000000000000000000" pitchFamily="2" charset="2"/>
              </a:rPr>
              <a:t>RP4: Leslies cube</a:t>
            </a:r>
          </a:p>
          <a:p>
            <a:r>
              <a:rPr lang="en-GB" sz="1050" dirty="0">
                <a:sym typeface="Wingdings" panose="05000000000000000000" pitchFamily="2" charset="2"/>
              </a:rPr>
              <a:t>IV: Different surfaces, DV Infrared radiation emitted CV: Distance between surface and detector</a:t>
            </a:r>
          </a:p>
          <a:p>
            <a:endParaRPr lang="en-US" sz="1050" dirty="0"/>
          </a:p>
          <a:p>
            <a:endParaRPr lang="en-US" sz="1050" b="1" dirty="0"/>
          </a:p>
          <a:p>
            <a:endParaRPr lang="en-US" sz="1050" b="1" dirty="0"/>
          </a:p>
          <a:p>
            <a:endParaRPr lang="en-US" sz="1050" b="1" dirty="0"/>
          </a:p>
          <a:p>
            <a:endParaRPr lang="en-US" sz="1050" b="1" dirty="0"/>
          </a:p>
          <a:p>
            <a:endParaRPr lang="en-US" sz="1050" b="1" dirty="0"/>
          </a:p>
          <a:p>
            <a:endParaRPr lang="en-GB" sz="1050" b="1" dirty="0">
              <a:sym typeface="Wingdings" panose="05000000000000000000" pitchFamily="2" charset="2"/>
            </a:endParaRPr>
          </a:p>
          <a:p>
            <a:endParaRPr lang="en-GB" sz="1050" b="1" dirty="0">
              <a:sym typeface="Wingdings" panose="05000000000000000000" pitchFamily="2" charset="2"/>
            </a:endParaRPr>
          </a:p>
        </p:txBody>
      </p:sp>
      <p:graphicFrame>
        <p:nvGraphicFramePr>
          <p:cNvPr id="35" name="Table 34">
            <a:extLst>
              <a:ext uri="{FF2B5EF4-FFF2-40B4-BE49-F238E27FC236}">
                <a16:creationId xmlns:a16="http://schemas.microsoft.com/office/drawing/2014/main" id="{69372319-AF0E-4D67-8CEF-D397189B952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6972281"/>
              </p:ext>
            </p:extLst>
          </p:nvPr>
        </p:nvGraphicFramePr>
        <p:xfrm>
          <a:off x="10797401" y="8024004"/>
          <a:ext cx="1860073" cy="12834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22806">
                  <a:extLst>
                    <a:ext uri="{9D8B030D-6E8A-4147-A177-3AD203B41FA5}">
                      <a16:colId xmlns:a16="http://schemas.microsoft.com/office/drawing/2014/main" val="1946657116"/>
                    </a:ext>
                  </a:extLst>
                </a:gridCol>
                <a:gridCol w="1037267">
                  <a:extLst>
                    <a:ext uri="{9D8B030D-6E8A-4147-A177-3AD203B41FA5}">
                      <a16:colId xmlns:a16="http://schemas.microsoft.com/office/drawing/2014/main" val="2396140395"/>
                    </a:ext>
                  </a:extLst>
                </a:gridCol>
              </a:tblGrid>
              <a:tr h="239541">
                <a:tc>
                  <a:txBody>
                    <a:bodyPr/>
                    <a:lstStyle/>
                    <a:p>
                      <a:r>
                        <a:rPr lang="en-GB" sz="1000" b="0" dirty="0">
                          <a:solidFill>
                            <a:sysClr val="windowText" lastClr="000000"/>
                          </a:solidFill>
                        </a:rPr>
                        <a:t>Surface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b="0" dirty="0">
                          <a:solidFill>
                            <a:sysClr val="windowText" lastClr="000000"/>
                          </a:solidFill>
                        </a:rPr>
                        <a:t>Temperature (C)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88303618"/>
                  </a:ext>
                </a:extLst>
              </a:tr>
              <a:tr h="239541">
                <a:tc>
                  <a:txBody>
                    <a:bodyPr/>
                    <a:lstStyle/>
                    <a:p>
                      <a:r>
                        <a:rPr lang="en-GB" sz="1000" b="0" dirty="0">
                          <a:solidFill>
                            <a:sysClr val="windowText" lastClr="000000"/>
                          </a:solidFill>
                        </a:rPr>
                        <a:t>Matt Black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b="0" dirty="0">
                          <a:solidFill>
                            <a:sysClr val="windowText" lastClr="000000"/>
                          </a:solidFill>
                        </a:rPr>
                        <a:t>78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83314859"/>
                  </a:ext>
                </a:extLst>
              </a:tr>
              <a:tr h="304167">
                <a:tc>
                  <a:txBody>
                    <a:bodyPr/>
                    <a:lstStyle/>
                    <a:p>
                      <a:r>
                        <a:rPr lang="en-GB" sz="1000" b="0" dirty="0">
                          <a:solidFill>
                            <a:sysClr val="windowText" lastClr="000000"/>
                          </a:solidFill>
                        </a:rPr>
                        <a:t>Shiny Black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b="0" dirty="0">
                          <a:solidFill>
                            <a:sysClr val="windowText" lastClr="000000"/>
                          </a:solidFill>
                        </a:rPr>
                        <a:t>60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12122116"/>
                  </a:ext>
                </a:extLst>
              </a:tr>
              <a:tr h="239541">
                <a:tc>
                  <a:txBody>
                    <a:bodyPr/>
                    <a:lstStyle/>
                    <a:p>
                      <a:r>
                        <a:rPr lang="en-GB" sz="1000" dirty="0">
                          <a:solidFill>
                            <a:sysClr val="windowText" lastClr="000000"/>
                          </a:solidFill>
                        </a:rPr>
                        <a:t>Matt White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dirty="0">
                          <a:solidFill>
                            <a:sysClr val="windowText" lastClr="000000"/>
                          </a:solidFill>
                        </a:rPr>
                        <a:t>46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26613693"/>
                  </a:ext>
                </a:extLst>
              </a:tr>
              <a:tr h="247781">
                <a:tc>
                  <a:txBody>
                    <a:bodyPr/>
                    <a:lstStyle/>
                    <a:p>
                      <a:r>
                        <a:rPr lang="en-GB" sz="1000" dirty="0">
                          <a:solidFill>
                            <a:sysClr val="windowText" lastClr="000000"/>
                          </a:solidFill>
                        </a:rPr>
                        <a:t>Shiny Metal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dirty="0">
                          <a:solidFill>
                            <a:sysClr val="windowText" lastClr="000000"/>
                          </a:solidFill>
                        </a:rPr>
                        <a:t>32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22649985"/>
                  </a:ext>
                </a:extLst>
              </a:tr>
            </a:tbl>
          </a:graphicData>
        </a:graphic>
      </p:graphicFrame>
      <p:sp>
        <p:nvSpPr>
          <p:cNvPr id="36" name="Speech Bubble: Rectangle 35">
            <a:extLst>
              <a:ext uri="{FF2B5EF4-FFF2-40B4-BE49-F238E27FC236}">
                <a16:creationId xmlns:a16="http://schemas.microsoft.com/office/drawing/2014/main" id="{F716AF4E-4606-433F-9E97-C77C7B1CF882}"/>
              </a:ext>
            </a:extLst>
          </p:cNvPr>
          <p:cNvSpPr/>
          <p:nvPr/>
        </p:nvSpPr>
        <p:spPr>
          <a:xfrm>
            <a:off x="9721519" y="8349502"/>
            <a:ext cx="937763" cy="1035547"/>
          </a:xfrm>
          <a:prstGeom prst="wedgeRectCallout">
            <a:avLst>
              <a:gd name="adj1" fmla="val 24056"/>
              <a:gd name="adj2" fmla="val -69999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050" dirty="0">
                <a:solidFill>
                  <a:schemeClr val="tx1"/>
                </a:solidFill>
              </a:rPr>
              <a:t>Detector would have a better resolution than a thermometer</a:t>
            </a:r>
          </a:p>
        </p:txBody>
      </p:sp>
    </p:spTree>
    <p:extLst>
      <p:ext uri="{BB962C8B-B14F-4D97-AF65-F5344CB8AC3E}">
        <p14:creationId xmlns:p14="http://schemas.microsoft.com/office/powerpoint/2010/main" val="69922531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TextBox 26"/>
          <p:cNvSpPr txBox="1"/>
          <p:nvPr/>
        </p:nvSpPr>
        <p:spPr>
          <a:xfrm>
            <a:off x="9429633" y="890336"/>
            <a:ext cx="3265285" cy="2516073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endParaRPr lang="en-US" sz="1050" b="1" dirty="0"/>
          </a:p>
          <a:p>
            <a:endParaRPr lang="en-US" sz="1050" b="1" dirty="0"/>
          </a:p>
          <a:p>
            <a:endParaRPr lang="en-US" sz="1050" b="1" dirty="0"/>
          </a:p>
          <a:p>
            <a:endParaRPr lang="en-US" sz="1050" b="1" dirty="0"/>
          </a:p>
          <a:p>
            <a:endParaRPr lang="en-US" sz="1050" b="1" dirty="0"/>
          </a:p>
          <a:p>
            <a:endParaRPr lang="en-US" sz="1050" b="1" dirty="0"/>
          </a:p>
          <a:p>
            <a:endParaRPr lang="en-US" sz="1050" b="1" dirty="0"/>
          </a:p>
          <a:p>
            <a:endParaRPr lang="en-US" sz="1050" b="1" dirty="0"/>
          </a:p>
          <a:p>
            <a:endParaRPr lang="en-US" sz="1050" b="1" dirty="0"/>
          </a:p>
          <a:p>
            <a:endParaRPr lang="en-US" sz="1050" b="1" dirty="0"/>
          </a:p>
          <a:p>
            <a:endParaRPr lang="en-US" sz="1050" b="1" dirty="0"/>
          </a:p>
          <a:p>
            <a:endParaRPr lang="en-US" sz="1050" b="1" dirty="0"/>
          </a:p>
          <a:p>
            <a:endParaRPr lang="en-US" sz="1050" b="1" dirty="0"/>
          </a:p>
          <a:p>
            <a:endParaRPr lang="en-US" sz="1050" b="1" dirty="0"/>
          </a:p>
          <a:p>
            <a:endParaRPr lang="en-US" sz="105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109622" y="55945"/>
            <a:ext cx="3746098" cy="41549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050" b="1" dirty="0"/>
              <a:t>Scalar quantities- </a:t>
            </a:r>
            <a:r>
              <a:rPr lang="en-GB" sz="1050" dirty="0" err="1"/>
              <a:t>e.g</a:t>
            </a:r>
            <a:endParaRPr lang="en-GB" sz="1050" dirty="0"/>
          </a:p>
          <a:p>
            <a:r>
              <a:rPr lang="en-GB" sz="1050" b="1" dirty="0"/>
              <a:t>Vector quantities </a:t>
            </a:r>
            <a:r>
              <a:rPr lang="en-GB" sz="1050" dirty="0"/>
              <a:t>– e.g.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9622" y="612205"/>
            <a:ext cx="4523338" cy="138499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050" b="1" dirty="0"/>
              <a:t>Weight = mass x gravity    </a:t>
            </a:r>
            <a:r>
              <a:rPr lang="en-GB" sz="1050" dirty="0"/>
              <a:t>Weight and Mass are </a:t>
            </a:r>
            <a:r>
              <a:rPr lang="en-GB" sz="1050" b="1" dirty="0"/>
              <a:t>directly proportional</a:t>
            </a:r>
          </a:p>
          <a:p>
            <a:endParaRPr lang="en-GB" sz="1050" b="1" dirty="0"/>
          </a:p>
          <a:p>
            <a:r>
              <a:rPr lang="en-GB" sz="1050" b="1" dirty="0"/>
              <a:t>Centre of Mass </a:t>
            </a:r>
            <a:r>
              <a:rPr lang="en-GB" sz="1050" dirty="0"/>
              <a:t>– weight acts at a single point</a:t>
            </a:r>
          </a:p>
          <a:p>
            <a:endParaRPr lang="en-GB" sz="1050" dirty="0"/>
          </a:p>
          <a:p>
            <a:endParaRPr lang="en-GB" sz="1050" dirty="0"/>
          </a:p>
          <a:p>
            <a:endParaRPr lang="en-GB" sz="1050" dirty="0"/>
          </a:p>
          <a:p>
            <a:endParaRPr lang="en-GB" sz="1050" dirty="0"/>
          </a:p>
          <a:p>
            <a:endParaRPr lang="en-GB" sz="1050" dirty="0"/>
          </a:p>
        </p:txBody>
      </p:sp>
      <p:pic>
        <p:nvPicPr>
          <p:cNvPr id="1026" name="Picture 2" descr="Image result for centre of mass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8571"/>
          <a:stretch/>
        </p:blipFill>
        <p:spPr bwMode="auto">
          <a:xfrm>
            <a:off x="1188718" y="1149945"/>
            <a:ext cx="2146379" cy="8472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4003387" y="55945"/>
            <a:ext cx="2991581" cy="41549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050" b="1" dirty="0"/>
              <a:t>Contact forces – </a:t>
            </a:r>
            <a:r>
              <a:rPr lang="en-GB" sz="1050" dirty="0"/>
              <a:t>e.g.</a:t>
            </a:r>
          </a:p>
          <a:p>
            <a:r>
              <a:rPr lang="en-GB" sz="1050" b="1" dirty="0"/>
              <a:t>Non-contact</a:t>
            </a:r>
            <a:r>
              <a:rPr lang="en-GB" sz="1050" dirty="0"/>
              <a:t> – e.g.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9622" y="2137962"/>
            <a:ext cx="4523338" cy="577081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050" b="1" dirty="0"/>
              <a:t>Work done = force x distance          1Joule = 1 newton metre</a:t>
            </a:r>
          </a:p>
          <a:p>
            <a:r>
              <a:rPr lang="en-GB" sz="1050" b="1" dirty="0"/>
              <a:t>1J of work is done if 1N causes an object to be displaced 1m</a:t>
            </a:r>
          </a:p>
          <a:p>
            <a:r>
              <a:rPr lang="en-GB" sz="1050" dirty="0"/>
              <a:t>If a trolley is pushed 3m with a force of 2N = _______ of energy is transferred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9622" y="2855805"/>
            <a:ext cx="4523338" cy="577081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050" b="1" dirty="0"/>
              <a:t>Work done = force x distance</a:t>
            </a:r>
          </a:p>
          <a:p>
            <a:r>
              <a:rPr lang="en-GB" sz="1050" b="1" dirty="0"/>
              <a:t>1J of work is done if 1N causes an object to be displaced 1m</a:t>
            </a:r>
          </a:p>
          <a:p>
            <a:r>
              <a:rPr lang="en-GB" sz="1050" dirty="0"/>
              <a:t>If a trolley is pushed 3m with a force of 2N = ________ of energy is transferred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9622" y="3573648"/>
            <a:ext cx="4523338" cy="170816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050" b="1" dirty="0"/>
              <a:t>Force = spring constant x extension    Force and extension are directly proportional</a:t>
            </a:r>
          </a:p>
          <a:p>
            <a:r>
              <a:rPr lang="en-GB" sz="1050" dirty="0"/>
              <a:t> To change a shape of an object (stretch, bend, compress) you apply more than one force</a:t>
            </a:r>
          </a:p>
          <a:p>
            <a:r>
              <a:rPr lang="en-GB" sz="1050" b="1" dirty="0"/>
              <a:t>Elastic deformation – </a:t>
            </a:r>
            <a:r>
              <a:rPr lang="en-GB" sz="1050" dirty="0"/>
              <a:t>an object will return to its original shape</a:t>
            </a:r>
          </a:p>
          <a:p>
            <a:r>
              <a:rPr lang="en-GB" sz="1050" b="1" dirty="0"/>
              <a:t>Inelastic deformation – </a:t>
            </a:r>
            <a:r>
              <a:rPr lang="en-GB" sz="1050" dirty="0"/>
              <a:t>Object stays in new shape</a:t>
            </a:r>
          </a:p>
          <a:p>
            <a:r>
              <a:rPr lang="en-GB" sz="1050" b="1" dirty="0"/>
              <a:t>Limit of proportionality - </a:t>
            </a:r>
            <a:r>
              <a:rPr lang="en-GB" sz="1050" dirty="0"/>
              <a:t> spring is deformed </a:t>
            </a:r>
          </a:p>
          <a:p>
            <a:endParaRPr lang="en-GB" sz="1050" b="1" dirty="0"/>
          </a:p>
          <a:p>
            <a:r>
              <a:rPr lang="en-GB" sz="1050" dirty="0"/>
              <a:t>If the spring is not </a:t>
            </a:r>
            <a:r>
              <a:rPr lang="en-GB" sz="1050" dirty="0" err="1"/>
              <a:t>inelastically</a:t>
            </a:r>
            <a:r>
              <a:rPr lang="en-GB" sz="1050" dirty="0"/>
              <a:t> deformed,  work done = elastic potential energy</a:t>
            </a:r>
          </a:p>
          <a:p>
            <a:r>
              <a:rPr lang="en-US" sz="1050" b="1" dirty="0"/>
              <a:t>elastic potential energy = 0.5 × spring constant × extension</a:t>
            </a:r>
            <a:r>
              <a:rPr lang="en-GB" sz="1050" b="1" baseline="30000" dirty="0"/>
              <a:t>2 </a:t>
            </a:r>
            <a:endParaRPr lang="en-GB" sz="1050" b="1" dirty="0"/>
          </a:p>
        </p:txBody>
      </p:sp>
      <p:pic>
        <p:nvPicPr>
          <p:cNvPr id="1032" name="Picture 8" descr="Image result for limit of proportionality spri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422571"/>
            <a:ext cx="1540784" cy="962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TextBox 14"/>
          <p:cNvSpPr txBox="1"/>
          <p:nvPr/>
        </p:nvSpPr>
        <p:spPr>
          <a:xfrm>
            <a:off x="4768061" y="611843"/>
            <a:ext cx="2226907" cy="1061829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sz="1050" b="1" dirty="0"/>
              <a:t>Displacement</a:t>
            </a:r>
            <a:r>
              <a:rPr lang="en-US" sz="1050" dirty="0"/>
              <a:t> includes both the distance an object moves, measured in a straight line from the start point to the finish point and the direction of that straight line. Displacement is a </a:t>
            </a:r>
            <a:r>
              <a:rPr lang="en-US" sz="1050" b="1" dirty="0"/>
              <a:t>vector quantity</a:t>
            </a:r>
            <a:endParaRPr lang="en-GB" sz="1050" dirty="0"/>
          </a:p>
        </p:txBody>
      </p:sp>
      <p:sp>
        <p:nvSpPr>
          <p:cNvPr id="7" name="AutoShape 12" descr="Image result for displacement diagram physics gcs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7142635" y="55945"/>
            <a:ext cx="677332" cy="646331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3600" dirty="0"/>
              <a:t>P2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7067626" y="871630"/>
            <a:ext cx="2239355" cy="154657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sz="1050" b="1" dirty="0"/>
              <a:t>Speed (scalar)                                                                                </a:t>
            </a:r>
          </a:p>
          <a:p>
            <a:r>
              <a:rPr lang="en-US" sz="1050" b="1" dirty="0"/>
              <a:t>Speed = distance / time</a:t>
            </a:r>
          </a:p>
          <a:p>
            <a:r>
              <a:rPr lang="en-US" sz="1050" dirty="0"/>
              <a:t>walking    ̴1.5 m/s</a:t>
            </a:r>
          </a:p>
          <a:p>
            <a:r>
              <a:rPr lang="en-US" sz="1050" dirty="0"/>
              <a:t>running  ̴3 m/s</a:t>
            </a:r>
          </a:p>
          <a:p>
            <a:r>
              <a:rPr lang="en-US" sz="1050" dirty="0"/>
              <a:t>cycling  ̴6 m/s</a:t>
            </a:r>
          </a:p>
          <a:p>
            <a:r>
              <a:rPr lang="en-US" sz="1050" dirty="0"/>
              <a:t>car  ̴ 13-30m/s</a:t>
            </a:r>
          </a:p>
          <a:p>
            <a:r>
              <a:rPr lang="en-US" sz="1050" dirty="0"/>
              <a:t>train  ̴ 50m/s</a:t>
            </a:r>
          </a:p>
          <a:p>
            <a:r>
              <a:rPr lang="en-US" sz="1050" dirty="0"/>
              <a:t>plane  ̴ 250m/s</a:t>
            </a:r>
          </a:p>
          <a:p>
            <a:r>
              <a:rPr lang="en-US" sz="1050" dirty="0"/>
              <a:t>Sound in air  ̴  330m/s</a:t>
            </a:r>
            <a:endParaRPr lang="en-GB" sz="1050" dirty="0"/>
          </a:p>
        </p:txBody>
      </p:sp>
      <p:sp>
        <p:nvSpPr>
          <p:cNvPr id="22" name="TextBox 21"/>
          <p:cNvSpPr txBox="1"/>
          <p:nvPr/>
        </p:nvSpPr>
        <p:spPr>
          <a:xfrm>
            <a:off x="7919874" y="55945"/>
            <a:ext cx="4775045" cy="73866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sz="1050" b="1" dirty="0"/>
              <a:t>Velocity (Vector) – is </a:t>
            </a:r>
            <a:endParaRPr lang="en-US" sz="1050" dirty="0"/>
          </a:p>
          <a:p>
            <a:r>
              <a:rPr lang="en-US" sz="1050" dirty="0"/>
              <a:t>A Ferris wheel may have constant speed but changing velocity </a:t>
            </a:r>
          </a:p>
          <a:p>
            <a:r>
              <a:rPr lang="en-US" sz="1050" dirty="0"/>
              <a:t>On a </a:t>
            </a:r>
            <a:r>
              <a:rPr lang="en-US" sz="1050" b="1" dirty="0"/>
              <a:t>distance – time graph </a:t>
            </a:r>
            <a:r>
              <a:rPr lang="en-US" sz="1050" dirty="0"/>
              <a:t>the</a:t>
            </a:r>
            <a:r>
              <a:rPr lang="en-US" sz="1050" b="1" dirty="0"/>
              <a:t> gradient = velocity (y axis/ x axis)</a:t>
            </a:r>
          </a:p>
          <a:p>
            <a:r>
              <a:rPr lang="en-US" sz="1050" dirty="0"/>
              <a:t>A </a:t>
            </a:r>
            <a:r>
              <a:rPr lang="en-US" sz="1050" b="1" dirty="0"/>
              <a:t>tangent</a:t>
            </a:r>
            <a:r>
              <a:rPr lang="en-US" sz="1050" dirty="0"/>
              <a:t> could be used if the line is not linear (accelerating or decelerating)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7067627" y="2532640"/>
            <a:ext cx="2239354" cy="900246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sz="1050" b="1" dirty="0"/>
              <a:t>Acceleration</a:t>
            </a:r>
          </a:p>
          <a:p>
            <a:r>
              <a:rPr lang="en-US" sz="1050" b="1" dirty="0"/>
              <a:t>Acceleration = velocity change/ time</a:t>
            </a:r>
            <a:endParaRPr lang="en-US" sz="1050" dirty="0"/>
          </a:p>
          <a:p>
            <a:endParaRPr lang="en-US" sz="1050" b="1" dirty="0"/>
          </a:p>
          <a:p>
            <a:r>
              <a:rPr lang="en-US" sz="1050" dirty="0"/>
              <a:t>Car  ̴ 4 m/s</a:t>
            </a:r>
            <a:r>
              <a:rPr lang="en-US" sz="1050" baseline="30000" dirty="0"/>
              <a:t>2</a:t>
            </a:r>
          </a:p>
          <a:p>
            <a:r>
              <a:rPr lang="en-US" sz="1050" dirty="0"/>
              <a:t>Lorry  ̴ 2m/s</a:t>
            </a:r>
            <a:r>
              <a:rPr lang="en-US" sz="1050" baseline="30000" dirty="0"/>
              <a:t>2</a:t>
            </a:r>
            <a:endParaRPr lang="en-GB" sz="1050" dirty="0"/>
          </a:p>
        </p:txBody>
      </p:sp>
      <p:sp>
        <p:nvSpPr>
          <p:cNvPr id="28" name="TextBox 27"/>
          <p:cNvSpPr txBox="1"/>
          <p:nvPr/>
        </p:nvSpPr>
        <p:spPr>
          <a:xfrm>
            <a:off x="8698306" y="3514370"/>
            <a:ext cx="3936128" cy="154657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endParaRPr lang="en-US" sz="1050" b="1" dirty="0"/>
          </a:p>
          <a:p>
            <a:endParaRPr lang="en-US" sz="1050" b="1" dirty="0"/>
          </a:p>
          <a:p>
            <a:endParaRPr lang="en-US" sz="1050" b="1" dirty="0"/>
          </a:p>
          <a:p>
            <a:endParaRPr lang="en-US" sz="1050" b="1" dirty="0"/>
          </a:p>
          <a:p>
            <a:endParaRPr lang="en-US" sz="1050" b="1" dirty="0"/>
          </a:p>
          <a:p>
            <a:endParaRPr lang="en-US" sz="1050" b="1" dirty="0"/>
          </a:p>
          <a:p>
            <a:endParaRPr lang="en-US" sz="1050" b="1" dirty="0"/>
          </a:p>
          <a:p>
            <a:endParaRPr lang="en-US" sz="1050" b="1" dirty="0"/>
          </a:p>
          <a:p>
            <a:endParaRPr lang="en-US" sz="1050" b="1" dirty="0"/>
          </a:p>
        </p:txBody>
      </p:sp>
      <p:sp>
        <p:nvSpPr>
          <p:cNvPr id="30" name="TextBox 29"/>
          <p:cNvSpPr txBox="1"/>
          <p:nvPr/>
        </p:nvSpPr>
        <p:spPr>
          <a:xfrm>
            <a:off x="7052194" y="3489631"/>
            <a:ext cx="1512686" cy="154657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sz="1050" b="1" dirty="0"/>
              <a:t>Velocity- Time graph</a:t>
            </a:r>
          </a:p>
          <a:p>
            <a:endParaRPr lang="en-US" sz="1050" b="1" dirty="0"/>
          </a:p>
          <a:p>
            <a:r>
              <a:rPr lang="en-US" sz="1050" b="1" dirty="0"/>
              <a:t>Gradient = acceleration</a:t>
            </a:r>
          </a:p>
          <a:p>
            <a:endParaRPr lang="en-US" sz="1050" b="1" dirty="0"/>
          </a:p>
          <a:p>
            <a:r>
              <a:rPr lang="en-US" sz="1050" b="1" dirty="0"/>
              <a:t>Distance travelled </a:t>
            </a:r>
          </a:p>
          <a:p>
            <a:r>
              <a:rPr lang="en-US" sz="1050" b="1" dirty="0"/>
              <a:t>(displacement)</a:t>
            </a:r>
          </a:p>
          <a:p>
            <a:r>
              <a:rPr lang="en-US" sz="1050" b="1" dirty="0"/>
              <a:t>= area under the graph (HT)</a:t>
            </a:r>
          </a:p>
          <a:p>
            <a:endParaRPr lang="en-GB" sz="1050" dirty="0"/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4"/>
          <a:srcRect l="29215" t="196" r="23862" b="15410"/>
          <a:stretch/>
        </p:blipFill>
        <p:spPr>
          <a:xfrm>
            <a:off x="4916859" y="2770989"/>
            <a:ext cx="1791231" cy="1630480"/>
          </a:xfrm>
          <a:prstGeom prst="rect">
            <a:avLst/>
          </a:prstGeom>
        </p:spPr>
      </p:pic>
      <p:sp>
        <p:nvSpPr>
          <p:cNvPr id="32" name="TextBox 31"/>
          <p:cNvSpPr txBox="1"/>
          <p:nvPr/>
        </p:nvSpPr>
        <p:spPr>
          <a:xfrm>
            <a:off x="4828870" y="4395272"/>
            <a:ext cx="2150009" cy="253916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sz="1050" b="1" dirty="0"/>
              <a:t>Area 1+ Area 2 = distance travelled</a:t>
            </a:r>
            <a:endParaRPr lang="en-GB" sz="1050" dirty="0"/>
          </a:p>
        </p:txBody>
      </p:sp>
      <p:sp>
        <p:nvSpPr>
          <p:cNvPr id="33" name="TextBox 32"/>
          <p:cNvSpPr txBox="1"/>
          <p:nvPr/>
        </p:nvSpPr>
        <p:spPr>
          <a:xfrm>
            <a:off x="7080074" y="5168908"/>
            <a:ext cx="5554360" cy="219290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sz="1050" b="1" dirty="0"/>
              <a:t>Newton’s First Law</a:t>
            </a:r>
            <a:r>
              <a:rPr lang="en-US" sz="1050" dirty="0"/>
              <a:t>: If the </a:t>
            </a:r>
            <a:r>
              <a:rPr lang="en-US" sz="1050" b="1" dirty="0"/>
              <a:t>resultant force = 0 </a:t>
            </a:r>
            <a:r>
              <a:rPr lang="en-US" sz="1050" dirty="0"/>
              <a:t>a stationary object </a:t>
            </a:r>
            <a:r>
              <a:rPr lang="en-US" sz="1050" b="1" dirty="0"/>
              <a:t>_______________</a:t>
            </a:r>
            <a:r>
              <a:rPr lang="en-US" sz="1050" dirty="0"/>
              <a:t>and a moving object will have a </a:t>
            </a:r>
            <a:r>
              <a:rPr lang="en-US" sz="1050" b="1" dirty="0"/>
              <a:t>____________</a:t>
            </a:r>
          </a:p>
          <a:p>
            <a:r>
              <a:rPr lang="en-US" sz="1050" dirty="0"/>
              <a:t>Continuing with rest or constant motion called…</a:t>
            </a:r>
            <a:endParaRPr lang="en-US" sz="1050" b="1" dirty="0"/>
          </a:p>
          <a:p>
            <a:endParaRPr lang="en-US" sz="1050" b="1" dirty="0"/>
          </a:p>
          <a:p>
            <a:r>
              <a:rPr lang="en-US" sz="1050" b="1" dirty="0"/>
              <a:t>Newton's Second Law: </a:t>
            </a:r>
            <a:r>
              <a:rPr lang="en-US" sz="1050" dirty="0"/>
              <a:t>Acceleration is proportional to resultant force and inversely proportional to mass – so more resultant force = __________ acceleration, but more mass = ______ acceleration</a:t>
            </a:r>
          </a:p>
          <a:p>
            <a:r>
              <a:rPr lang="en-US" sz="1050" b="1" dirty="0"/>
              <a:t>Force = mass x acceleration</a:t>
            </a:r>
          </a:p>
          <a:p>
            <a:endParaRPr lang="en-US" sz="1050" b="1" dirty="0"/>
          </a:p>
          <a:p>
            <a:r>
              <a:rPr lang="en-US" sz="1050" dirty="0"/>
              <a:t>A measure of how difficult it is to make an object change velocity= </a:t>
            </a:r>
            <a:r>
              <a:rPr lang="en-US" sz="1050" b="1" dirty="0"/>
              <a:t>inertial mass</a:t>
            </a:r>
          </a:p>
          <a:p>
            <a:r>
              <a:rPr lang="en-US" sz="1050" dirty="0"/>
              <a:t>Ratio of </a:t>
            </a:r>
            <a:r>
              <a:rPr lang="en-US" sz="1050" b="1" dirty="0"/>
              <a:t>force: acceleration (mass = force/acceleration)</a:t>
            </a:r>
          </a:p>
          <a:p>
            <a:endParaRPr lang="en-US" sz="1050" dirty="0"/>
          </a:p>
          <a:p>
            <a:r>
              <a:rPr lang="en-US" sz="1050" b="1" dirty="0"/>
              <a:t>Newton’s Third Law: </a:t>
            </a:r>
            <a:r>
              <a:rPr lang="en-US" sz="1050" dirty="0"/>
              <a:t>If objects interact the forces are always equal and opposite</a:t>
            </a:r>
          </a:p>
          <a:p>
            <a:r>
              <a:rPr lang="en-US" sz="1050" dirty="0"/>
              <a:t>If I push on a wall with 20N it will push back with __________</a:t>
            </a:r>
          </a:p>
        </p:txBody>
      </p:sp>
      <p:pic>
        <p:nvPicPr>
          <p:cNvPr id="34" name="Picture 2" descr="Image result for resultant force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02" t="49925" r="13318" b="7827"/>
          <a:stretch/>
        </p:blipFill>
        <p:spPr bwMode="auto">
          <a:xfrm>
            <a:off x="4883761" y="4823607"/>
            <a:ext cx="1917631" cy="6658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5" name="TextBox 34"/>
          <p:cNvSpPr txBox="1"/>
          <p:nvPr/>
        </p:nvSpPr>
        <p:spPr>
          <a:xfrm>
            <a:off x="7067626" y="7469777"/>
            <a:ext cx="5554360" cy="1869743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050" b="1" dirty="0"/>
              <a:t>Stopping distance = thinking distance + braking distance</a:t>
            </a:r>
          </a:p>
          <a:p>
            <a:pPr marL="171450" indent="-171450">
              <a:buFontTx/>
              <a:buChar char="-"/>
            </a:pPr>
            <a:r>
              <a:rPr lang="en-GB" sz="1050" dirty="0"/>
              <a:t>A driver’s reaction time can be affected by </a:t>
            </a:r>
            <a:r>
              <a:rPr lang="en-GB" sz="1050" b="1" dirty="0"/>
              <a:t>tiredness, distractions, drugs and alcohol</a:t>
            </a:r>
          </a:p>
          <a:p>
            <a:pPr marL="171450" indent="-171450">
              <a:buFontTx/>
              <a:buChar char="-"/>
            </a:pPr>
            <a:r>
              <a:rPr lang="en-GB" sz="1050" dirty="0"/>
              <a:t>Reaction times range form 0.2s- 0.9s</a:t>
            </a:r>
          </a:p>
          <a:p>
            <a:pPr marL="171450" indent="-171450">
              <a:buFontTx/>
              <a:buChar char="-"/>
            </a:pPr>
            <a:r>
              <a:rPr lang="en-GB" sz="1050" dirty="0"/>
              <a:t>A vehicle’s braking distance can be affected by adverse road and weather </a:t>
            </a:r>
            <a:r>
              <a:rPr lang="en-GB" sz="1050" b="1" dirty="0"/>
              <a:t>conditions</a:t>
            </a:r>
            <a:r>
              <a:rPr lang="en-GB" sz="1050" dirty="0"/>
              <a:t> (wet or icy) and</a:t>
            </a:r>
            <a:r>
              <a:rPr lang="en-GB" sz="1050" b="1" dirty="0"/>
              <a:t> poor condition brakes and tyres</a:t>
            </a:r>
            <a:endParaRPr lang="en-GB" sz="1050" dirty="0"/>
          </a:p>
          <a:p>
            <a:endParaRPr lang="en-GB" sz="1050" b="1" dirty="0"/>
          </a:p>
          <a:p>
            <a:r>
              <a:rPr lang="en-GB" sz="1050" dirty="0"/>
              <a:t>When brakes are applied, work is done by friction force between brake and wheel. Kinetic energy decreases as car stops. Temperature will increase.</a:t>
            </a:r>
          </a:p>
          <a:p>
            <a:endParaRPr lang="en-GB" sz="1050" dirty="0"/>
          </a:p>
          <a:p>
            <a:r>
              <a:rPr lang="en-GB" sz="1050" dirty="0"/>
              <a:t>A high breaking force and quick deceleration</a:t>
            </a:r>
          </a:p>
          <a:p>
            <a:r>
              <a:rPr lang="en-GB" sz="1050" dirty="0"/>
              <a:t> = brakes overheat and loss of control</a:t>
            </a:r>
          </a:p>
        </p:txBody>
      </p:sp>
      <p:pic>
        <p:nvPicPr>
          <p:cNvPr id="1040" name="Picture 16" descr="Image result for stopping distance diagram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27651" y="8648304"/>
            <a:ext cx="2394335" cy="9528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7" name="TextBox 36"/>
          <p:cNvSpPr txBox="1"/>
          <p:nvPr/>
        </p:nvSpPr>
        <p:spPr>
          <a:xfrm>
            <a:off x="1410884" y="5401416"/>
            <a:ext cx="3151154" cy="1061829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sz="1050" b="1" dirty="0"/>
              <a:t>Momentum = mass x velocity</a:t>
            </a:r>
          </a:p>
          <a:p>
            <a:endParaRPr lang="en-US" sz="1050" b="1" dirty="0"/>
          </a:p>
          <a:p>
            <a:r>
              <a:rPr lang="en-US" sz="1050" b="1" dirty="0"/>
              <a:t>Conservation of momentum is </a:t>
            </a:r>
          </a:p>
          <a:p>
            <a:endParaRPr lang="en-US" sz="1050" b="1" dirty="0"/>
          </a:p>
          <a:p>
            <a:endParaRPr lang="en-US" sz="1050" b="1" dirty="0"/>
          </a:p>
          <a:p>
            <a:endParaRPr lang="en-US" sz="1050" dirty="0"/>
          </a:p>
        </p:txBody>
      </p:sp>
      <p:sp>
        <p:nvSpPr>
          <p:cNvPr id="38" name="TextBox 37"/>
          <p:cNvSpPr txBox="1"/>
          <p:nvPr/>
        </p:nvSpPr>
        <p:spPr>
          <a:xfrm>
            <a:off x="4701379" y="5558978"/>
            <a:ext cx="2239354" cy="2677656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050" b="1" dirty="0"/>
              <a:t>Terminal velocity – parachute example explain the graph</a:t>
            </a:r>
          </a:p>
          <a:p>
            <a:r>
              <a:rPr lang="en-GB" sz="1050" dirty="0"/>
              <a:t>a) </a:t>
            </a:r>
          </a:p>
          <a:p>
            <a:endParaRPr lang="en-GB" sz="1050" dirty="0"/>
          </a:p>
          <a:p>
            <a:r>
              <a:rPr lang="en-GB" sz="1050" dirty="0"/>
              <a:t>- Acceleration as an object falls to Earth is</a:t>
            </a:r>
            <a:r>
              <a:rPr lang="en-GB" sz="1050" b="1" dirty="0"/>
              <a:t> 9.8</a:t>
            </a:r>
            <a:r>
              <a:rPr lang="en-US" sz="1050" b="1" dirty="0"/>
              <a:t> m/s</a:t>
            </a:r>
            <a:r>
              <a:rPr lang="en-US" sz="1050" b="1" baseline="30000" dirty="0"/>
              <a:t>2</a:t>
            </a:r>
          </a:p>
          <a:p>
            <a:r>
              <a:rPr lang="en-GB" sz="1050" dirty="0"/>
              <a:t>b)</a:t>
            </a:r>
          </a:p>
          <a:p>
            <a:endParaRPr lang="en-GB" sz="1050" dirty="0"/>
          </a:p>
          <a:p>
            <a:r>
              <a:rPr lang="en-GB" sz="1050" dirty="0"/>
              <a:t>c) </a:t>
            </a:r>
          </a:p>
          <a:p>
            <a:endParaRPr lang="en-GB" sz="1050" b="1" dirty="0"/>
          </a:p>
          <a:p>
            <a:endParaRPr lang="en-GB" sz="1050" b="1" dirty="0"/>
          </a:p>
          <a:p>
            <a:endParaRPr lang="en-GB" sz="1050" b="1" dirty="0"/>
          </a:p>
          <a:p>
            <a:r>
              <a:rPr lang="en-GB" sz="1050" dirty="0"/>
              <a:t>d) </a:t>
            </a:r>
          </a:p>
          <a:p>
            <a:endParaRPr lang="en-GB" sz="1050" dirty="0"/>
          </a:p>
          <a:p>
            <a:r>
              <a:rPr lang="en-GB" sz="1050" dirty="0"/>
              <a:t>e) </a:t>
            </a:r>
          </a:p>
          <a:p>
            <a:endParaRPr lang="en-GB" sz="1050" dirty="0"/>
          </a:p>
        </p:txBody>
      </p:sp>
      <p:pic>
        <p:nvPicPr>
          <p:cNvPr id="39" name="Picture 8" descr="Image result for terminal velocity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87817" y="8278183"/>
            <a:ext cx="1883474" cy="13184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992497" y="1806281"/>
            <a:ext cx="1778794" cy="1031097"/>
          </a:xfrm>
          <a:prstGeom prst="rect">
            <a:avLst/>
          </a:prstGeom>
        </p:spPr>
      </p:pic>
      <p:sp>
        <p:nvSpPr>
          <p:cNvPr id="41" name="TextBox 40"/>
          <p:cNvSpPr txBox="1"/>
          <p:nvPr/>
        </p:nvSpPr>
        <p:spPr>
          <a:xfrm>
            <a:off x="109622" y="6500281"/>
            <a:ext cx="4452416" cy="3000821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050" b="1" dirty="0">
                <a:sym typeface="Wingdings" panose="05000000000000000000" pitchFamily="2" charset="2"/>
              </a:rPr>
              <a:t>Waves</a:t>
            </a:r>
          </a:p>
          <a:p>
            <a:endParaRPr lang="en-GB" sz="1050" b="1" dirty="0">
              <a:sym typeface="Wingdings" panose="05000000000000000000" pitchFamily="2" charset="2"/>
            </a:endParaRPr>
          </a:p>
          <a:p>
            <a:r>
              <a:rPr lang="en-GB" sz="1050" b="1" dirty="0">
                <a:sym typeface="Wingdings" panose="05000000000000000000" pitchFamily="2" charset="2"/>
              </a:rPr>
              <a:t>Transverse wave (EM waves):</a:t>
            </a:r>
          </a:p>
          <a:p>
            <a:r>
              <a:rPr lang="en-GB" sz="1050" dirty="0">
                <a:sym typeface="Wingdings" panose="05000000000000000000" pitchFamily="2" charset="2"/>
              </a:rPr>
              <a:t>Oscillations are</a:t>
            </a:r>
          </a:p>
          <a:p>
            <a:endParaRPr lang="en-GB" sz="1050" dirty="0">
              <a:sym typeface="Wingdings" panose="05000000000000000000" pitchFamily="2" charset="2"/>
            </a:endParaRPr>
          </a:p>
          <a:p>
            <a:endParaRPr lang="en-GB" sz="1050" dirty="0">
              <a:sym typeface="Wingdings" panose="05000000000000000000" pitchFamily="2" charset="2"/>
            </a:endParaRPr>
          </a:p>
          <a:p>
            <a:endParaRPr lang="en-GB" sz="1050" dirty="0">
              <a:sym typeface="Wingdings" panose="05000000000000000000" pitchFamily="2" charset="2"/>
            </a:endParaRPr>
          </a:p>
          <a:p>
            <a:endParaRPr lang="en-GB" sz="1050" dirty="0">
              <a:sym typeface="Wingdings" panose="05000000000000000000" pitchFamily="2" charset="2"/>
            </a:endParaRPr>
          </a:p>
          <a:p>
            <a:r>
              <a:rPr lang="en-GB" sz="1050" b="1" dirty="0">
                <a:sym typeface="Wingdings" panose="05000000000000000000" pitchFamily="2" charset="2"/>
              </a:rPr>
              <a:t>Longitudinal wave (sound):</a:t>
            </a:r>
          </a:p>
          <a:p>
            <a:r>
              <a:rPr lang="en-GB" sz="1050" dirty="0">
                <a:sym typeface="Wingdings" panose="05000000000000000000" pitchFamily="2" charset="2"/>
              </a:rPr>
              <a:t>Oscillations are</a:t>
            </a:r>
          </a:p>
          <a:p>
            <a:endParaRPr lang="en-GB" sz="1050" dirty="0">
              <a:sym typeface="Wingdings" panose="05000000000000000000" pitchFamily="2" charset="2"/>
            </a:endParaRPr>
          </a:p>
          <a:p>
            <a:endParaRPr lang="en-GB" sz="1050" b="1" dirty="0">
              <a:sym typeface="Wingdings" panose="05000000000000000000" pitchFamily="2" charset="2"/>
            </a:endParaRPr>
          </a:p>
          <a:p>
            <a:endParaRPr lang="en-GB" sz="1050" b="1" dirty="0">
              <a:sym typeface="Wingdings" panose="05000000000000000000" pitchFamily="2" charset="2"/>
            </a:endParaRPr>
          </a:p>
          <a:p>
            <a:endParaRPr lang="en-GB" sz="1050" b="1" dirty="0">
              <a:sym typeface="Wingdings" panose="05000000000000000000" pitchFamily="2" charset="2"/>
            </a:endParaRPr>
          </a:p>
          <a:p>
            <a:endParaRPr lang="en-GB" sz="1050" b="1" dirty="0">
              <a:sym typeface="Wingdings" panose="05000000000000000000" pitchFamily="2" charset="2"/>
            </a:endParaRPr>
          </a:p>
          <a:p>
            <a:endParaRPr lang="en-GB" sz="1050" b="1" dirty="0">
              <a:sym typeface="Wingdings" panose="05000000000000000000" pitchFamily="2" charset="2"/>
            </a:endParaRPr>
          </a:p>
          <a:p>
            <a:endParaRPr lang="en-GB" sz="1050" b="1" dirty="0">
              <a:sym typeface="Wingdings" panose="05000000000000000000" pitchFamily="2" charset="2"/>
            </a:endParaRPr>
          </a:p>
          <a:p>
            <a:endParaRPr lang="en-GB" sz="1050" b="1" dirty="0">
              <a:sym typeface="Wingdings" panose="05000000000000000000" pitchFamily="2" charset="2"/>
            </a:endParaRPr>
          </a:p>
        </p:txBody>
      </p:sp>
      <p:sp>
        <p:nvSpPr>
          <p:cNvPr id="14" name="AutoShape 18" descr="Image result for wave diagram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303906" y="6675120"/>
            <a:ext cx="2202304" cy="1244780"/>
          </a:xfrm>
          <a:prstGeom prst="rect">
            <a:avLst/>
          </a:prstGeom>
        </p:spPr>
      </p:pic>
      <p:pic>
        <p:nvPicPr>
          <p:cNvPr id="1044" name="Picture 20" descr="Image result for longitudinal wave"/>
          <p:cNvPicPr>
            <a:picLocks noChangeAspect="1" noChangeArrowheads="1"/>
          </p:cNvPicPr>
          <p:nvPr/>
        </p:nvPicPr>
        <p:blipFill rotWithShape="1"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742"/>
          <a:stretch/>
        </p:blipFill>
        <p:spPr bwMode="auto">
          <a:xfrm>
            <a:off x="281284" y="8226533"/>
            <a:ext cx="2476419" cy="12176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5" name="TextBox 44"/>
          <p:cNvSpPr txBox="1"/>
          <p:nvPr/>
        </p:nvSpPr>
        <p:spPr>
          <a:xfrm>
            <a:off x="2803163" y="7905868"/>
            <a:ext cx="1663721" cy="154657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sz="1050" b="1" dirty="0"/>
              <a:t>Frequency</a:t>
            </a:r>
            <a:r>
              <a:rPr lang="en-US" sz="1050" dirty="0"/>
              <a:t> is </a:t>
            </a:r>
          </a:p>
          <a:p>
            <a:endParaRPr lang="en-US" sz="1050" dirty="0"/>
          </a:p>
          <a:p>
            <a:endParaRPr lang="en-US" sz="1050" dirty="0"/>
          </a:p>
          <a:p>
            <a:r>
              <a:rPr lang="en-US" sz="1050" b="1" dirty="0"/>
              <a:t>Period = </a:t>
            </a:r>
          </a:p>
          <a:p>
            <a:endParaRPr lang="en-US" sz="1050" b="1" dirty="0"/>
          </a:p>
          <a:p>
            <a:endParaRPr lang="en-US" sz="1050" b="1" dirty="0"/>
          </a:p>
          <a:p>
            <a:r>
              <a:rPr lang="en-US" sz="1050" b="1" dirty="0"/>
              <a:t>Wave speed =</a:t>
            </a:r>
          </a:p>
          <a:p>
            <a:r>
              <a:rPr lang="en-US" sz="1050" b="1" dirty="0"/>
              <a:t> </a:t>
            </a:r>
          </a:p>
          <a:p>
            <a:endParaRPr lang="en-GB" sz="1050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11"/>
          <a:srcRect r="1771" b="4496"/>
          <a:stretch/>
        </p:blipFill>
        <p:spPr>
          <a:xfrm>
            <a:off x="9635834" y="1077982"/>
            <a:ext cx="2998600" cy="2279007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9429634" y="890336"/>
            <a:ext cx="32048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/>
              <a:t>Complete the graphs sketches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12"/>
          <a:srcRect t="6942" b="7571"/>
          <a:stretch/>
        </p:blipFill>
        <p:spPr>
          <a:xfrm>
            <a:off x="8815682" y="3731342"/>
            <a:ext cx="3668826" cy="1315233"/>
          </a:xfrm>
          <a:prstGeom prst="rect">
            <a:avLst/>
          </a:prstGeom>
        </p:spPr>
      </p:pic>
      <p:sp>
        <p:nvSpPr>
          <p:cNvPr id="42" name="TextBox 41"/>
          <p:cNvSpPr txBox="1"/>
          <p:nvPr/>
        </p:nvSpPr>
        <p:spPr>
          <a:xfrm>
            <a:off x="9397084" y="3500069"/>
            <a:ext cx="32048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/>
              <a:t>Complete the graphs sketches</a:t>
            </a:r>
          </a:p>
        </p:txBody>
      </p:sp>
    </p:spTree>
    <p:extLst>
      <p:ext uri="{BB962C8B-B14F-4D97-AF65-F5344CB8AC3E}">
        <p14:creationId xmlns:p14="http://schemas.microsoft.com/office/powerpoint/2010/main" val="125760978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417D2ACC-CB8F-40CB-B39A-DAD5E20F844F}"/>
              </a:ext>
            </a:extLst>
          </p:cNvPr>
          <p:cNvSpPr txBox="1"/>
          <p:nvPr/>
        </p:nvSpPr>
        <p:spPr>
          <a:xfrm>
            <a:off x="144126" y="2220073"/>
            <a:ext cx="4686666" cy="738569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050" b="1" dirty="0">
                <a:sym typeface="Wingdings" panose="05000000000000000000" pitchFamily="2" charset="2"/>
              </a:rPr>
              <a:t>EM Spectrum</a:t>
            </a:r>
            <a:r>
              <a:rPr lang="en-GB" sz="1050" dirty="0">
                <a:sym typeface="Wingdings" panose="05000000000000000000" pitchFamily="2" charset="2"/>
              </a:rPr>
              <a:t>: </a:t>
            </a:r>
            <a:r>
              <a:rPr lang="en-GB" sz="1050" b="1" dirty="0" err="1">
                <a:sym typeface="Wingdings" panose="05000000000000000000" pitchFamily="2" charset="2"/>
              </a:rPr>
              <a:t>Radiowave</a:t>
            </a:r>
            <a:r>
              <a:rPr lang="en-GB" sz="1050" b="1" dirty="0">
                <a:sym typeface="Wingdings" panose="05000000000000000000" pitchFamily="2" charset="2"/>
              </a:rPr>
              <a:t>, Microwave, Infrared, Visible light, UV, X-rays, Gamma rays (10</a:t>
            </a:r>
            <a:r>
              <a:rPr lang="en-GB" sz="1050" b="1" baseline="30000" dirty="0">
                <a:sym typeface="Wingdings" panose="05000000000000000000" pitchFamily="2" charset="2"/>
              </a:rPr>
              <a:t>-15</a:t>
            </a:r>
            <a:r>
              <a:rPr lang="en-GB" sz="1050" b="1" dirty="0">
                <a:sym typeface="Wingdings" panose="05000000000000000000" pitchFamily="2" charset="2"/>
              </a:rPr>
              <a:t>m – 10</a:t>
            </a:r>
            <a:r>
              <a:rPr lang="en-GB" sz="1050" b="1" baseline="30000" dirty="0">
                <a:sym typeface="Wingdings" panose="05000000000000000000" pitchFamily="2" charset="2"/>
              </a:rPr>
              <a:t>4</a:t>
            </a:r>
            <a:r>
              <a:rPr lang="en-GB" sz="1050" b="1" dirty="0">
                <a:sym typeface="Wingdings" panose="05000000000000000000" pitchFamily="2" charset="2"/>
              </a:rPr>
              <a:t>m) </a:t>
            </a:r>
          </a:p>
          <a:p>
            <a:r>
              <a:rPr lang="en-GB" sz="1050" dirty="0">
                <a:sym typeface="Wingdings" panose="05000000000000000000" pitchFamily="2" charset="2"/>
              </a:rPr>
              <a:t>All transverse waves that transfer energy from source to absorber.</a:t>
            </a:r>
          </a:p>
          <a:p>
            <a:r>
              <a:rPr lang="en-GB" sz="1050" dirty="0">
                <a:sym typeface="Wingdings" panose="05000000000000000000" pitchFamily="2" charset="2"/>
              </a:rPr>
              <a:t>All have same velocity and can travel in a vacuum (300 million m/s)</a:t>
            </a:r>
          </a:p>
        </p:txBody>
      </p:sp>
      <p:pic>
        <p:nvPicPr>
          <p:cNvPr id="1028" name="Picture 4" descr="Image result for em spectrum">
            <a:extLst>
              <a:ext uri="{FF2B5EF4-FFF2-40B4-BE49-F238E27FC236}">
                <a16:creationId xmlns:a16="http://schemas.microsoft.com/office/drawing/2014/main" id="{33E70F33-69BC-4F27-9E9A-1D124C6A1F6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5341623" cy="20013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6896B2D6-CC0F-45C3-9BE2-79843081F2D8}"/>
              </a:ext>
            </a:extLst>
          </p:cNvPr>
          <p:cNvSpPr txBox="1"/>
          <p:nvPr/>
        </p:nvSpPr>
        <p:spPr>
          <a:xfrm>
            <a:off x="2884451" y="747657"/>
            <a:ext cx="479851" cy="25258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050" b="1" dirty="0">
                <a:sym typeface="Wingdings" panose="05000000000000000000" pitchFamily="2" charset="2"/>
              </a:rPr>
              <a:t>Red</a:t>
            </a:r>
            <a:endParaRPr lang="en-GB" sz="1050" dirty="0">
              <a:sym typeface="Wingdings" panose="05000000000000000000" pitchFamily="2" charset="2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F04BA31-A2D7-46FB-950E-FFD318BF87F6}"/>
              </a:ext>
            </a:extLst>
          </p:cNvPr>
          <p:cNvSpPr txBox="1"/>
          <p:nvPr/>
        </p:nvSpPr>
        <p:spPr>
          <a:xfrm>
            <a:off x="1656273" y="748084"/>
            <a:ext cx="600974" cy="253916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050" b="1" dirty="0">
                <a:sym typeface="Wingdings" panose="05000000000000000000" pitchFamily="2" charset="2"/>
              </a:rPr>
              <a:t>Violet</a:t>
            </a:r>
            <a:endParaRPr lang="en-GB" sz="1050" dirty="0">
              <a:sym typeface="Wingdings" panose="05000000000000000000" pitchFamily="2" charset="2"/>
            </a:endParaRPr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D32B20CD-82F0-4909-8655-9D6C32A32D8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06953826"/>
              </p:ext>
            </p:extLst>
          </p:nvPr>
        </p:nvGraphicFramePr>
        <p:xfrm>
          <a:off x="144126" y="3126371"/>
          <a:ext cx="4686666" cy="3291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08297">
                  <a:extLst>
                    <a:ext uri="{9D8B030D-6E8A-4147-A177-3AD203B41FA5}">
                      <a16:colId xmlns:a16="http://schemas.microsoft.com/office/drawing/2014/main" val="2363624366"/>
                    </a:ext>
                  </a:extLst>
                </a:gridCol>
                <a:gridCol w="3778369">
                  <a:extLst>
                    <a:ext uri="{9D8B030D-6E8A-4147-A177-3AD203B41FA5}">
                      <a16:colId xmlns:a16="http://schemas.microsoft.com/office/drawing/2014/main" val="1545929160"/>
                    </a:ext>
                  </a:extLst>
                </a:gridCol>
              </a:tblGrid>
              <a:tr h="163200">
                <a:tc>
                  <a:txBody>
                    <a:bodyPr/>
                    <a:lstStyle/>
                    <a:p>
                      <a:r>
                        <a:rPr lang="en-GB" sz="1050" dirty="0">
                          <a:solidFill>
                            <a:schemeClr val="tx1"/>
                          </a:solidFill>
                        </a:rPr>
                        <a:t>EM wave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50" dirty="0">
                          <a:solidFill>
                            <a:schemeClr val="tx1"/>
                          </a:solidFill>
                        </a:rPr>
                        <a:t>Uses and Key points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7003763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050" dirty="0">
                          <a:solidFill>
                            <a:schemeClr val="tx1"/>
                          </a:solidFill>
                        </a:rPr>
                        <a:t>Radio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 dirty="0">
                        <a:solidFill>
                          <a:schemeClr val="tx1"/>
                        </a:solidFill>
                      </a:endParaRPr>
                    </a:p>
                    <a:p>
                      <a:endParaRPr lang="en-GB" sz="1050" dirty="0">
                        <a:solidFill>
                          <a:schemeClr val="tx1"/>
                        </a:solidFill>
                      </a:endParaRPr>
                    </a:p>
                    <a:p>
                      <a:endParaRPr lang="en-GB" sz="1050" dirty="0">
                        <a:solidFill>
                          <a:schemeClr val="tx1"/>
                        </a:solidFill>
                      </a:endParaRPr>
                    </a:p>
                    <a:p>
                      <a:endParaRPr lang="en-GB" sz="105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18571517"/>
                  </a:ext>
                </a:extLst>
              </a:tr>
              <a:tr h="168215">
                <a:tc>
                  <a:txBody>
                    <a:bodyPr/>
                    <a:lstStyle/>
                    <a:p>
                      <a:r>
                        <a:rPr lang="en-GB" sz="1050" dirty="0">
                          <a:solidFill>
                            <a:schemeClr val="tx1"/>
                          </a:solidFill>
                        </a:rPr>
                        <a:t>Microwave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2759346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050" dirty="0">
                          <a:solidFill>
                            <a:schemeClr val="tx1"/>
                          </a:solidFill>
                        </a:rPr>
                        <a:t>Infrared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 dirty="0">
                        <a:solidFill>
                          <a:schemeClr val="tx1"/>
                        </a:solidFill>
                      </a:endParaRPr>
                    </a:p>
                    <a:p>
                      <a:endParaRPr lang="en-GB" sz="105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72820290"/>
                  </a:ext>
                </a:extLst>
              </a:tr>
              <a:tr h="179525">
                <a:tc>
                  <a:txBody>
                    <a:bodyPr/>
                    <a:lstStyle/>
                    <a:p>
                      <a:r>
                        <a:rPr lang="en-GB" sz="1050" dirty="0">
                          <a:solidFill>
                            <a:schemeClr val="tx1"/>
                          </a:solidFill>
                        </a:rPr>
                        <a:t>Visible light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4411460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050" dirty="0">
                          <a:solidFill>
                            <a:schemeClr val="tx1"/>
                          </a:solidFill>
                        </a:rPr>
                        <a:t>ultraviolet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 dirty="0">
                        <a:solidFill>
                          <a:schemeClr val="tx1"/>
                        </a:solidFill>
                      </a:endParaRPr>
                    </a:p>
                    <a:p>
                      <a:endParaRPr lang="en-GB" sz="105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0199007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050" dirty="0">
                          <a:solidFill>
                            <a:schemeClr val="tx1"/>
                          </a:solidFill>
                        </a:rPr>
                        <a:t>X rays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 dirty="0">
                        <a:solidFill>
                          <a:schemeClr val="tx1"/>
                        </a:solidFill>
                      </a:endParaRPr>
                    </a:p>
                    <a:p>
                      <a:endParaRPr lang="en-GB" sz="105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2594695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050" dirty="0">
                          <a:solidFill>
                            <a:schemeClr val="tx1"/>
                          </a:solidFill>
                        </a:rPr>
                        <a:t>Gamma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 dirty="0">
                        <a:solidFill>
                          <a:schemeClr val="tx1"/>
                        </a:solidFill>
                      </a:endParaRPr>
                    </a:p>
                    <a:p>
                      <a:endParaRPr lang="en-GB" sz="1050" dirty="0">
                        <a:solidFill>
                          <a:schemeClr val="tx1"/>
                        </a:solidFill>
                      </a:endParaRPr>
                    </a:p>
                    <a:p>
                      <a:endParaRPr lang="en-GB" sz="105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69176794"/>
                  </a:ext>
                </a:extLst>
              </a:tr>
            </a:tbl>
          </a:graphicData>
        </a:graphic>
      </p:graphicFrame>
      <p:sp>
        <p:nvSpPr>
          <p:cNvPr id="12" name="TextBox 11">
            <a:extLst>
              <a:ext uri="{FF2B5EF4-FFF2-40B4-BE49-F238E27FC236}">
                <a16:creationId xmlns:a16="http://schemas.microsoft.com/office/drawing/2014/main" id="{4FA883DB-21B0-4101-9580-394A2640482D}"/>
              </a:ext>
            </a:extLst>
          </p:cNvPr>
          <p:cNvSpPr txBox="1"/>
          <p:nvPr/>
        </p:nvSpPr>
        <p:spPr>
          <a:xfrm>
            <a:off x="144126" y="1862274"/>
            <a:ext cx="2800100" cy="253916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050" b="1" dirty="0">
                <a:sym typeface="Wingdings" panose="05000000000000000000" pitchFamily="2" charset="2"/>
              </a:rPr>
              <a:t>Red, monkeys, in, very, unusual, x-ray, glasses</a:t>
            </a:r>
            <a:endParaRPr lang="en-GB" sz="1050" dirty="0">
              <a:sym typeface="Wingdings" panose="05000000000000000000" pitchFamily="2" charset="2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D37F83D6-54C4-47E7-9D97-8BE8CCA8D4F0}"/>
              </a:ext>
            </a:extLst>
          </p:cNvPr>
          <p:cNvSpPr txBox="1"/>
          <p:nvPr/>
        </p:nvSpPr>
        <p:spPr>
          <a:xfrm>
            <a:off x="144126" y="6547415"/>
            <a:ext cx="4686666" cy="3000821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050" b="1" dirty="0">
                <a:sym typeface="Wingdings" panose="05000000000000000000" pitchFamily="2" charset="2"/>
              </a:rPr>
              <a:t>EM Wave behaviour (HT)</a:t>
            </a:r>
          </a:p>
          <a:p>
            <a:r>
              <a:rPr lang="en-US" sz="1050" dirty="0"/>
              <a:t>Different substances may </a:t>
            </a:r>
            <a:r>
              <a:rPr lang="en-US" sz="1050" b="1" dirty="0"/>
              <a:t>absorb, transmit, refract or reflect</a:t>
            </a:r>
            <a:r>
              <a:rPr lang="en-US" sz="1050" dirty="0"/>
              <a:t> electromagnetic waves in ways that vary with wavelength</a:t>
            </a:r>
            <a:endParaRPr lang="en-GB" sz="1050" b="1" dirty="0">
              <a:sym typeface="Wingdings" panose="05000000000000000000" pitchFamily="2" charset="2"/>
            </a:endParaRPr>
          </a:p>
          <a:p>
            <a:endParaRPr lang="en-GB" sz="1050" b="1" dirty="0">
              <a:sym typeface="Wingdings" panose="05000000000000000000" pitchFamily="2" charset="2"/>
            </a:endParaRPr>
          </a:p>
          <a:p>
            <a:endParaRPr lang="en-GB" sz="1050" b="1" dirty="0">
              <a:sym typeface="Wingdings" panose="05000000000000000000" pitchFamily="2" charset="2"/>
            </a:endParaRPr>
          </a:p>
          <a:p>
            <a:endParaRPr lang="en-GB" sz="1050" b="1" dirty="0">
              <a:sym typeface="Wingdings" panose="05000000000000000000" pitchFamily="2" charset="2"/>
            </a:endParaRPr>
          </a:p>
          <a:p>
            <a:endParaRPr lang="en-GB" sz="1050" b="1" dirty="0">
              <a:sym typeface="Wingdings" panose="05000000000000000000" pitchFamily="2" charset="2"/>
            </a:endParaRPr>
          </a:p>
          <a:p>
            <a:endParaRPr lang="en-GB" sz="1050" b="1" dirty="0">
              <a:sym typeface="Wingdings" panose="05000000000000000000" pitchFamily="2" charset="2"/>
            </a:endParaRPr>
          </a:p>
          <a:p>
            <a:endParaRPr lang="en-GB" sz="1050" b="1" dirty="0">
              <a:sym typeface="Wingdings" panose="05000000000000000000" pitchFamily="2" charset="2"/>
            </a:endParaRPr>
          </a:p>
          <a:p>
            <a:endParaRPr lang="en-GB" sz="1050" b="1" dirty="0">
              <a:sym typeface="Wingdings" panose="05000000000000000000" pitchFamily="2" charset="2"/>
            </a:endParaRPr>
          </a:p>
          <a:p>
            <a:endParaRPr lang="en-GB" sz="1050" b="1" dirty="0">
              <a:sym typeface="Wingdings" panose="05000000000000000000" pitchFamily="2" charset="2"/>
            </a:endParaRPr>
          </a:p>
          <a:p>
            <a:endParaRPr lang="en-GB" sz="1050" b="1" dirty="0">
              <a:sym typeface="Wingdings" panose="05000000000000000000" pitchFamily="2" charset="2"/>
            </a:endParaRPr>
          </a:p>
          <a:p>
            <a:endParaRPr lang="en-GB" sz="1050" b="1" dirty="0">
              <a:sym typeface="Wingdings" panose="05000000000000000000" pitchFamily="2" charset="2"/>
            </a:endParaRPr>
          </a:p>
          <a:p>
            <a:endParaRPr lang="en-GB" sz="1050" b="1" dirty="0">
              <a:sym typeface="Wingdings" panose="05000000000000000000" pitchFamily="2" charset="2"/>
            </a:endParaRPr>
          </a:p>
          <a:p>
            <a:endParaRPr lang="en-GB" sz="1050" b="1" dirty="0">
              <a:sym typeface="Wingdings" panose="05000000000000000000" pitchFamily="2" charset="2"/>
            </a:endParaRPr>
          </a:p>
          <a:p>
            <a:endParaRPr lang="en-GB" sz="1050" b="1" dirty="0">
              <a:sym typeface="Wingdings" panose="05000000000000000000" pitchFamily="2" charset="2"/>
            </a:endParaRPr>
          </a:p>
          <a:p>
            <a:endParaRPr lang="en-GB" sz="1050" b="1" dirty="0">
              <a:sym typeface="Wingdings" panose="05000000000000000000" pitchFamily="2" charset="2"/>
            </a:endParaRPr>
          </a:p>
          <a:p>
            <a:endParaRPr lang="en-GB" sz="1050" dirty="0">
              <a:sym typeface="Wingdings" panose="05000000000000000000" pitchFamily="2" charset="2"/>
            </a:endParaRPr>
          </a:p>
        </p:txBody>
      </p:sp>
      <p:pic>
        <p:nvPicPr>
          <p:cNvPr id="1030" name="Picture 6" descr="Image result for reflection physics">
            <a:extLst>
              <a:ext uri="{FF2B5EF4-FFF2-40B4-BE49-F238E27FC236}">
                <a16:creationId xmlns:a16="http://schemas.microsoft.com/office/drawing/2014/main" id="{71EE98B3-92A6-4429-9109-3D495784453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2239"/>
          <a:stretch/>
        </p:blipFill>
        <p:spPr bwMode="auto">
          <a:xfrm>
            <a:off x="454031" y="7177295"/>
            <a:ext cx="1502729" cy="8705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Image result for refraction wave fronts">
            <a:extLst>
              <a:ext uri="{FF2B5EF4-FFF2-40B4-BE49-F238E27FC236}">
                <a16:creationId xmlns:a16="http://schemas.microsoft.com/office/drawing/2014/main" id="{0960B487-0572-4FF3-A20F-6568ABFB22A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08954" y="7299011"/>
            <a:ext cx="1929266" cy="19292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Speech Bubble: Rectangle 16">
            <a:extLst>
              <a:ext uri="{FF2B5EF4-FFF2-40B4-BE49-F238E27FC236}">
                <a16:creationId xmlns:a16="http://schemas.microsoft.com/office/drawing/2014/main" id="{8AE61F34-78E5-489F-82F2-A2C5C48EEC5E}"/>
              </a:ext>
            </a:extLst>
          </p:cNvPr>
          <p:cNvSpPr/>
          <p:nvPr/>
        </p:nvSpPr>
        <p:spPr>
          <a:xfrm>
            <a:off x="229593" y="8136536"/>
            <a:ext cx="2361384" cy="1223025"/>
          </a:xfrm>
          <a:prstGeom prst="wedgeRectCallout">
            <a:avLst>
              <a:gd name="adj1" fmla="val 67783"/>
              <a:gd name="adj2" fmla="val -29971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050" dirty="0">
                <a:solidFill>
                  <a:schemeClr val="tx1"/>
                </a:solidFill>
              </a:rPr>
              <a:t>The refraction ‘wave front diagram’ shows  that as a wave changes to a denser medium the wavelength gets _________ and the speed _________. If the wave hits at an angle the direction will also change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7735B347-B8DC-4CB9-A03B-2BE6B864C36D}"/>
              </a:ext>
            </a:extLst>
          </p:cNvPr>
          <p:cNvSpPr txBox="1"/>
          <p:nvPr/>
        </p:nvSpPr>
        <p:spPr>
          <a:xfrm>
            <a:off x="5230483" y="71467"/>
            <a:ext cx="5914844" cy="171585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050" b="1" dirty="0">
                <a:sym typeface="Wingdings" panose="05000000000000000000" pitchFamily="2" charset="2"/>
              </a:rPr>
              <a:t>Magnetism</a:t>
            </a:r>
          </a:p>
          <a:p>
            <a:endParaRPr lang="en-GB" sz="300" b="1" dirty="0">
              <a:sym typeface="Wingdings" panose="05000000000000000000" pitchFamily="2" charset="2"/>
            </a:endParaRPr>
          </a:p>
          <a:p>
            <a:r>
              <a:rPr lang="en-US" sz="1050" dirty="0"/>
              <a:t>The</a:t>
            </a:r>
            <a:r>
              <a:rPr lang="en-US" sz="1050" b="1" dirty="0"/>
              <a:t> poles</a:t>
            </a:r>
            <a:r>
              <a:rPr lang="en-US" sz="1050" dirty="0"/>
              <a:t> of a magnet are the places where the magnetic forces are strongest.</a:t>
            </a:r>
          </a:p>
          <a:p>
            <a:r>
              <a:rPr lang="en-US" sz="1050" dirty="0"/>
              <a:t> Two like poles </a:t>
            </a:r>
            <a:r>
              <a:rPr lang="en-US" sz="1050" b="1" dirty="0"/>
              <a:t>_________ </a:t>
            </a:r>
            <a:r>
              <a:rPr lang="en-US" sz="1050" dirty="0"/>
              <a:t>each other. Two unlike poles </a:t>
            </a:r>
            <a:r>
              <a:rPr lang="en-US" sz="1050" b="1" dirty="0"/>
              <a:t>________ </a:t>
            </a:r>
            <a:r>
              <a:rPr lang="en-US" sz="1050" dirty="0"/>
              <a:t>each other</a:t>
            </a:r>
          </a:p>
          <a:p>
            <a:endParaRPr lang="en-US" sz="400" dirty="0"/>
          </a:p>
          <a:p>
            <a:r>
              <a:rPr lang="en-US" sz="1050" dirty="0"/>
              <a:t>An </a:t>
            </a:r>
            <a:r>
              <a:rPr lang="en-US" sz="1050" b="1" dirty="0"/>
              <a:t>induced magnet</a:t>
            </a:r>
            <a:r>
              <a:rPr lang="en-US" sz="1050" dirty="0"/>
              <a:t> is a material that becomes a magnet</a:t>
            </a:r>
          </a:p>
          <a:p>
            <a:r>
              <a:rPr lang="en-US" sz="1050" dirty="0"/>
              <a:t> only when it is placed in a _______________________</a:t>
            </a:r>
          </a:p>
          <a:p>
            <a:r>
              <a:rPr lang="en-US" sz="1050" dirty="0"/>
              <a:t>Magnetic metals – </a:t>
            </a:r>
            <a:r>
              <a:rPr lang="en-US" sz="1050" b="1" dirty="0"/>
              <a:t>iron, steel, cobalt and nickel</a:t>
            </a:r>
          </a:p>
          <a:p>
            <a:endParaRPr lang="en-US" sz="400" b="1" dirty="0"/>
          </a:p>
          <a:p>
            <a:r>
              <a:rPr lang="en-US" sz="1050" dirty="0"/>
              <a:t>A </a:t>
            </a:r>
            <a:r>
              <a:rPr lang="en-US" sz="1050" b="1" dirty="0"/>
              <a:t>compass </a:t>
            </a:r>
            <a:r>
              <a:rPr lang="en-US" sz="1050" dirty="0"/>
              <a:t>contains a small magnet. It will point in the direction of the</a:t>
            </a:r>
          </a:p>
          <a:p>
            <a:r>
              <a:rPr lang="en-US" sz="1050" dirty="0"/>
              <a:t>Earths magnetic field.</a:t>
            </a:r>
            <a:endParaRPr lang="en-US" sz="1050" b="1" dirty="0">
              <a:sym typeface="Wingdings" panose="05000000000000000000" pitchFamily="2" charset="2"/>
            </a:endParaRPr>
          </a:p>
          <a:p>
            <a:r>
              <a:rPr lang="en-US" sz="1050" dirty="0">
                <a:sym typeface="Wingdings" panose="05000000000000000000" pitchFamily="2" charset="2"/>
              </a:rPr>
              <a:t>You can use a small compass to plot magnetic field lines</a:t>
            </a:r>
            <a:endParaRPr lang="en-GB" sz="1050" dirty="0">
              <a:sym typeface="Wingdings" panose="05000000000000000000" pitchFamily="2" charset="2"/>
            </a:endParaRPr>
          </a:p>
        </p:txBody>
      </p:sp>
      <p:graphicFrame>
        <p:nvGraphicFramePr>
          <p:cNvPr id="20" name="Table 19">
            <a:extLst>
              <a:ext uri="{FF2B5EF4-FFF2-40B4-BE49-F238E27FC236}">
                <a16:creationId xmlns:a16="http://schemas.microsoft.com/office/drawing/2014/main" id="{F8E4A6A9-53A4-4395-A3B0-DD330E9B786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16522772"/>
              </p:ext>
            </p:extLst>
          </p:nvPr>
        </p:nvGraphicFramePr>
        <p:xfrm>
          <a:off x="11248217" y="70523"/>
          <a:ext cx="1482810" cy="357010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18357">
                  <a:extLst>
                    <a:ext uri="{9D8B030D-6E8A-4147-A177-3AD203B41FA5}">
                      <a16:colId xmlns:a16="http://schemas.microsoft.com/office/drawing/2014/main" val="1946657116"/>
                    </a:ext>
                  </a:extLst>
                </a:gridCol>
                <a:gridCol w="564453">
                  <a:extLst>
                    <a:ext uri="{9D8B030D-6E8A-4147-A177-3AD203B41FA5}">
                      <a16:colId xmlns:a16="http://schemas.microsoft.com/office/drawing/2014/main" val="2396140395"/>
                    </a:ext>
                  </a:extLst>
                </a:gridCol>
              </a:tblGrid>
              <a:tr h="239541">
                <a:tc>
                  <a:txBody>
                    <a:bodyPr/>
                    <a:lstStyle/>
                    <a:p>
                      <a:r>
                        <a:rPr lang="en-GB" sz="1000" b="0" dirty="0">
                          <a:solidFill>
                            <a:sysClr val="windowText" lastClr="000000"/>
                          </a:solidFill>
                        </a:rPr>
                        <a:t>Measurement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b="0" dirty="0">
                          <a:solidFill>
                            <a:sysClr val="windowText" lastClr="000000"/>
                          </a:solidFill>
                        </a:rPr>
                        <a:t>Unit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04133131"/>
                  </a:ext>
                </a:extLst>
              </a:tr>
              <a:tr h="239541">
                <a:tc>
                  <a:txBody>
                    <a:bodyPr/>
                    <a:lstStyle/>
                    <a:p>
                      <a:r>
                        <a:rPr lang="en-GB" sz="1000" b="0" dirty="0">
                          <a:solidFill>
                            <a:sysClr val="windowText" lastClr="000000"/>
                          </a:solidFill>
                        </a:rPr>
                        <a:t>Radiation dose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88303618"/>
                  </a:ext>
                </a:extLst>
              </a:tr>
              <a:tr h="239541">
                <a:tc>
                  <a:txBody>
                    <a:bodyPr/>
                    <a:lstStyle/>
                    <a:p>
                      <a:r>
                        <a:rPr lang="en-GB" sz="1000" b="0" dirty="0">
                          <a:solidFill>
                            <a:sysClr val="windowText" lastClr="000000"/>
                          </a:solidFill>
                        </a:rPr>
                        <a:t>Current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83314859"/>
                  </a:ext>
                </a:extLst>
              </a:tr>
              <a:tr h="239541">
                <a:tc>
                  <a:txBody>
                    <a:bodyPr/>
                    <a:lstStyle/>
                    <a:p>
                      <a:r>
                        <a:rPr lang="en-GB" sz="1000" b="0" dirty="0">
                          <a:solidFill>
                            <a:sysClr val="windowText" lastClr="000000"/>
                          </a:solidFill>
                        </a:rPr>
                        <a:t>Force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12122116"/>
                  </a:ext>
                </a:extLst>
              </a:tr>
              <a:tr h="239541">
                <a:tc>
                  <a:txBody>
                    <a:bodyPr/>
                    <a:lstStyle/>
                    <a:p>
                      <a:r>
                        <a:rPr lang="en-GB" sz="1000" dirty="0">
                          <a:solidFill>
                            <a:sysClr val="windowText" lastClr="000000"/>
                          </a:solidFill>
                        </a:rPr>
                        <a:t>Mass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26613693"/>
                  </a:ext>
                </a:extLst>
              </a:tr>
              <a:tr h="247781">
                <a:tc>
                  <a:txBody>
                    <a:bodyPr/>
                    <a:lstStyle/>
                    <a:p>
                      <a:r>
                        <a:rPr lang="en-GB" sz="1000" dirty="0">
                          <a:solidFill>
                            <a:sysClr val="windowText" lastClr="000000"/>
                          </a:solidFill>
                        </a:rPr>
                        <a:t>acceleration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0" baseline="3000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22649985"/>
                  </a:ext>
                </a:extLst>
              </a:tr>
              <a:tr h="239541">
                <a:tc>
                  <a:txBody>
                    <a:bodyPr/>
                    <a:lstStyle/>
                    <a:p>
                      <a:r>
                        <a:rPr lang="en-GB" sz="1000" dirty="0">
                          <a:solidFill>
                            <a:sysClr val="windowText" lastClr="000000"/>
                          </a:solidFill>
                        </a:rPr>
                        <a:t>velocity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3725980"/>
                  </a:ext>
                </a:extLst>
              </a:tr>
              <a:tr h="239541">
                <a:tc>
                  <a:txBody>
                    <a:bodyPr/>
                    <a:lstStyle/>
                    <a:p>
                      <a:r>
                        <a:rPr lang="en-GB" sz="1000" dirty="0">
                          <a:solidFill>
                            <a:sysClr val="windowText" lastClr="000000"/>
                          </a:solidFill>
                        </a:rPr>
                        <a:t>weight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54439033"/>
                  </a:ext>
                </a:extLst>
              </a:tr>
              <a:tr h="239541">
                <a:tc>
                  <a:txBody>
                    <a:bodyPr/>
                    <a:lstStyle/>
                    <a:p>
                      <a:r>
                        <a:rPr lang="en-GB" sz="1000" dirty="0">
                          <a:solidFill>
                            <a:sysClr val="windowText" lastClr="000000"/>
                          </a:solidFill>
                        </a:rPr>
                        <a:t>Gravity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69348286"/>
                  </a:ext>
                </a:extLst>
              </a:tr>
              <a:tr h="239541">
                <a:tc>
                  <a:txBody>
                    <a:bodyPr/>
                    <a:lstStyle/>
                    <a:p>
                      <a:r>
                        <a:rPr lang="en-GB" sz="1000" dirty="0">
                          <a:solidFill>
                            <a:sysClr val="windowText" lastClr="000000"/>
                          </a:solidFill>
                        </a:rPr>
                        <a:t>Energy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15327349"/>
                  </a:ext>
                </a:extLst>
              </a:tr>
              <a:tr h="239541">
                <a:tc>
                  <a:txBody>
                    <a:bodyPr/>
                    <a:lstStyle/>
                    <a:p>
                      <a:r>
                        <a:rPr lang="en-GB" sz="1000" dirty="0">
                          <a:solidFill>
                            <a:sysClr val="windowText" lastClr="000000"/>
                          </a:solidFill>
                        </a:rPr>
                        <a:t>Extension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34698197"/>
                  </a:ext>
                </a:extLst>
              </a:tr>
              <a:tr h="239541">
                <a:tc>
                  <a:txBody>
                    <a:bodyPr/>
                    <a:lstStyle/>
                    <a:p>
                      <a:r>
                        <a:rPr lang="en-GB" sz="1000" dirty="0">
                          <a:solidFill>
                            <a:sysClr val="windowText" lastClr="000000"/>
                          </a:solidFill>
                        </a:rPr>
                        <a:t>Spring cons.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7855721"/>
                  </a:ext>
                </a:extLst>
              </a:tr>
              <a:tr h="239541">
                <a:tc>
                  <a:txBody>
                    <a:bodyPr/>
                    <a:lstStyle/>
                    <a:p>
                      <a:r>
                        <a:rPr lang="en-GB" sz="1000" dirty="0">
                          <a:solidFill>
                            <a:sysClr val="windowText" lastClr="000000"/>
                          </a:solidFill>
                        </a:rPr>
                        <a:t>Work done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06118806"/>
                  </a:ext>
                </a:extLst>
              </a:tr>
              <a:tr h="239541">
                <a:tc>
                  <a:txBody>
                    <a:bodyPr/>
                    <a:lstStyle/>
                    <a:p>
                      <a:r>
                        <a:rPr lang="en-GB" sz="1000" dirty="0">
                          <a:solidFill>
                            <a:sysClr val="windowText" lastClr="000000"/>
                          </a:solidFill>
                        </a:rPr>
                        <a:t>Momentum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57331277"/>
                  </a:ext>
                </a:extLst>
              </a:tr>
            </a:tbl>
          </a:graphicData>
        </a:graphic>
      </p:graphicFrame>
      <p:pic>
        <p:nvPicPr>
          <p:cNvPr id="1034" name="Picture 10" descr="Image result for magnetic field lines">
            <a:extLst>
              <a:ext uri="{FF2B5EF4-FFF2-40B4-BE49-F238E27FC236}">
                <a16:creationId xmlns:a16="http://schemas.microsoft.com/office/drawing/2014/main" id="{DB0D02EE-676C-4E4D-BF39-EA78A3F7FCC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22235" y="205228"/>
            <a:ext cx="1574536" cy="9049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" name="TextBox 21">
            <a:extLst>
              <a:ext uri="{FF2B5EF4-FFF2-40B4-BE49-F238E27FC236}">
                <a16:creationId xmlns:a16="http://schemas.microsoft.com/office/drawing/2014/main" id="{35203333-CBFC-44E9-9F9E-FCDB13A6CD73}"/>
              </a:ext>
            </a:extLst>
          </p:cNvPr>
          <p:cNvSpPr txBox="1"/>
          <p:nvPr/>
        </p:nvSpPr>
        <p:spPr>
          <a:xfrm>
            <a:off x="4933681" y="1824135"/>
            <a:ext cx="6211645" cy="122341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050" b="1" dirty="0">
                <a:sym typeface="Wingdings" panose="05000000000000000000" pitchFamily="2" charset="2"/>
              </a:rPr>
              <a:t>Magnetism from a conducting wire</a:t>
            </a:r>
          </a:p>
          <a:p>
            <a:r>
              <a:rPr lang="en-GB" sz="1050" dirty="0">
                <a:sym typeface="Wingdings" panose="05000000000000000000" pitchFamily="2" charset="2"/>
              </a:rPr>
              <a:t>When a current flows through a wire a magnetic field is produced</a:t>
            </a:r>
          </a:p>
          <a:p>
            <a:r>
              <a:rPr lang="en-GB" sz="1050" dirty="0">
                <a:sym typeface="Wingdings" panose="05000000000000000000" pitchFamily="2" charset="2"/>
              </a:rPr>
              <a:t>The strength of the magnetic field depends on </a:t>
            </a:r>
          </a:p>
          <a:p>
            <a:pPr marL="228600" indent="-228600">
              <a:buAutoNum type="arabicPeriod"/>
            </a:pPr>
            <a:r>
              <a:rPr lang="en-GB" sz="1050" b="1" dirty="0">
                <a:sym typeface="Wingdings" panose="05000000000000000000" pitchFamily="2" charset="2"/>
              </a:rPr>
              <a:t> </a:t>
            </a:r>
          </a:p>
          <a:p>
            <a:pPr marL="228600" indent="-228600">
              <a:buAutoNum type="arabicPeriod"/>
            </a:pPr>
            <a:r>
              <a:rPr lang="en-GB" sz="1050" b="1" dirty="0">
                <a:sym typeface="Wingdings" panose="05000000000000000000" pitchFamily="2" charset="2"/>
              </a:rPr>
              <a:t> </a:t>
            </a:r>
          </a:p>
          <a:p>
            <a:r>
              <a:rPr lang="en-GB" sz="1050" dirty="0">
                <a:sym typeface="Wingdings" panose="05000000000000000000" pitchFamily="2" charset="2"/>
              </a:rPr>
              <a:t>The direction of current or magnetic field can be worked out using</a:t>
            </a:r>
          </a:p>
          <a:p>
            <a:r>
              <a:rPr lang="en-GB" sz="1050" dirty="0">
                <a:sym typeface="Wingdings" panose="05000000000000000000" pitchFamily="2" charset="2"/>
              </a:rPr>
              <a:t>the </a:t>
            </a:r>
            <a:r>
              <a:rPr lang="en-GB" sz="1050" b="1" dirty="0">
                <a:sym typeface="Wingdings" panose="05000000000000000000" pitchFamily="2" charset="2"/>
              </a:rPr>
              <a:t>right hand grip rule</a:t>
            </a:r>
            <a:endParaRPr lang="en-GB" sz="1050" dirty="0">
              <a:sym typeface="Wingdings" panose="05000000000000000000" pitchFamily="2" charset="2"/>
            </a:endParaRPr>
          </a:p>
        </p:txBody>
      </p:sp>
      <p:pic>
        <p:nvPicPr>
          <p:cNvPr id="1036" name="Picture 12" descr="Image result for magnetic field wire">
            <a:extLst>
              <a:ext uri="{FF2B5EF4-FFF2-40B4-BE49-F238E27FC236}">
                <a16:creationId xmlns:a16="http://schemas.microsoft.com/office/drawing/2014/main" id="{CD6D8821-DC74-4AD2-8353-DF3148A81A8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13904" y="1289126"/>
            <a:ext cx="1490825" cy="16771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4" name="TextBox 23">
            <a:extLst>
              <a:ext uri="{FF2B5EF4-FFF2-40B4-BE49-F238E27FC236}">
                <a16:creationId xmlns:a16="http://schemas.microsoft.com/office/drawing/2014/main" id="{7F86AD0C-9F28-4E72-8897-BFF2D84604EA}"/>
              </a:ext>
            </a:extLst>
          </p:cNvPr>
          <p:cNvSpPr txBox="1"/>
          <p:nvPr/>
        </p:nvSpPr>
        <p:spPr>
          <a:xfrm>
            <a:off x="4933680" y="3141525"/>
            <a:ext cx="6211645" cy="1061829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050" b="1" dirty="0">
                <a:sym typeface="Wingdings" panose="05000000000000000000" pitchFamily="2" charset="2"/>
              </a:rPr>
              <a:t>Electromagnets</a:t>
            </a:r>
          </a:p>
          <a:p>
            <a:r>
              <a:rPr lang="en-GB" sz="1050" dirty="0">
                <a:sym typeface="Wingdings" panose="05000000000000000000" pitchFamily="2" charset="2"/>
              </a:rPr>
              <a:t>If you shape a wire into a coil it is called a </a:t>
            </a:r>
            <a:r>
              <a:rPr lang="en-GB" sz="1050" b="1" dirty="0">
                <a:sym typeface="Wingdings" panose="05000000000000000000" pitchFamily="2" charset="2"/>
              </a:rPr>
              <a:t>solenoid – </a:t>
            </a:r>
            <a:r>
              <a:rPr lang="en-GB" sz="1050" dirty="0">
                <a:sym typeface="Wingdings" panose="05000000000000000000" pitchFamily="2" charset="2"/>
              </a:rPr>
              <a:t>this increases the magnetic field. To increase the magnetic field of a solenoid;</a:t>
            </a:r>
          </a:p>
          <a:p>
            <a:pPr marL="228600" indent="-228600">
              <a:buAutoNum type="arabicPeriod"/>
            </a:pPr>
            <a:r>
              <a:rPr lang="en-GB" sz="1050" b="1" dirty="0">
                <a:sym typeface="Wingdings" panose="05000000000000000000" pitchFamily="2" charset="2"/>
              </a:rPr>
              <a:t> </a:t>
            </a:r>
          </a:p>
          <a:p>
            <a:pPr marL="228600" indent="-228600">
              <a:buAutoNum type="arabicPeriod"/>
            </a:pPr>
            <a:r>
              <a:rPr lang="en-GB" sz="1050" b="1" dirty="0">
                <a:sym typeface="Wingdings" panose="05000000000000000000" pitchFamily="2" charset="2"/>
              </a:rPr>
              <a:t> </a:t>
            </a:r>
          </a:p>
          <a:p>
            <a:pPr marL="228600" indent="-228600">
              <a:buAutoNum type="arabicPeriod"/>
            </a:pPr>
            <a:r>
              <a:rPr lang="en-GB" sz="1050" b="1" dirty="0">
                <a:sym typeface="Wingdings" panose="05000000000000000000" pitchFamily="2" charset="2"/>
              </a:rPr>
              <a:t> </a:t>
            </a:r>
            <a:endParaRPr lang="en-GB" sz="1050" dirty="0">
              <a:sym typeface="Wingdings" panose="05000000000000000000" pitchFamily="2" charset="2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2FA16429-0B18-4717-AB27-A6FE3CE30F1D}"/>
              </a:ext>
            </a:extLst>
          </p:cNvPr>
          <p:cNvSpPr txBox="1"/>
          <p:nvPr/>
        </p:nvSpPr>
        <p:spPr>
          <a:xfrm>
            <a:off x="4944575" y="4314884"/>
            <a:ext cx="6211645" cy="577081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050" b="1" dirty="0">
                <a:sym typeface="Wingdings" panose="05000000000000000000" pitchFamily="2" charset="2"/>
              </a:rPr>
              <a:t>Motor Effect</a:t>
            </a:r>
          </a:p>
          <a:p>
            <a:r>
              <a:rPr lang="en-GB" sz="1050" dirty="0">
                <a:sym typeface="Wingdings" panose="05000000000000000000" pitchFamily="2" charset="2"/>
              </a:rPr>
              <a:t>If you place a wire into a magnetic field a force will be exerted  (wire moves)– this is how a motor works</a:t>
            </a:r>
          </a:p>
          <a:p>
            <a:r>
              <a:rPr lang="en-GB" sz="1050" dirty="0">
                <a:sym typeface="Wingdings" panose="05000000000000000000" pitchFamily="2" charset="2"/>
              </a:rPr>
              <a:t>The </a:t>
            </a:r>
            <a:r>
              <a:rPr lang="en-GB" sz="1050" b="1" dirty="0">
                <a:sym typeface="Wingdings" panose="05000000000000000000" pitchFamily="2" charset="2"/>
              </a:rPr>
              <a:t>Fleming left hand rule  </a:t>
            </a:r>
            <a:r>
              <a:rPr lang="en-GB" sz="1050" dirty="0">
                <a:sym typeface="Wingdings" panose="05000000000000000000" pitchFamily="2" charset="2"/>
              </a:rPr>
              <a:t>will tell you the direction the wire will move</a:t>
            </a:r>
          </a:p>
        </p:txBody>
      </p:sp>
      <p:pic>
        <p:nvPicPr>
          <p:cNvPr id="1040" name="Picture 16" descr="Image result for fleming left hand rule">
            <a:extLst>
              <a:ext uri="{FF2B5EF4-FFF2-40B4-BE49-F238E27FC236}">
                <a16:creationId xmlns:a16="http://schemas.microsoft.com/office/drawing/2014/main" id="{F0348597-3AE0-4A6C-967B-FA6578FB7EF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54001" y="5975863"/>
            <a:ext cx="2655858" cy="13279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2" name="Picture 18" descr="Image result for fleming left hand rule">
            <a:extLst>
              <a:ext uri="{FF2B5EF4-FFF2-40B4-BE49-F238E27FC236}">
                <a16:creationId xmlns:a16="http://schemas.microsoft.com/office/drawing/2014/main" id="{2DA91181-CF53-407A-B8B8-95B2587D141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0077"/>
          <a:stretch/>
        </p:blipFill>
        <p:spPr bwMode="auto">
          <a:xfrm>
            <a:off x="10412398" y="4772291"/>
            <a:ext cx="1738453" cy="11125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9" name="TextBox 28">
            <a:extLst>
              <a:ext uri="{FF2B5EF4-FFF2-40B4-BE49-F238E27FC236}">
                <a16:creationId xmlns:a16="http://schemas.microsoft.com/office/drawing/2014/main" id="{CE13EEC9-E378-4D54-85A8-B31BA6628951}"/>
              </a:ext>
            </a:extLst>
          </p:cNvPr>
          <p:cNvSpPr txBox="1"/>
          <p:nvPr/>
        </p:nvSpPr>
        <p:spPr>
          <a:xfrm>
            <a:off x="4944575" y="4946976"/>
            <a:ext cx="4911155" cy="460126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050" b="1" dirty="0">
                <a:sym typeface="Wingdings" panose="05000000000000000000" pitchFamily="2" charset="2"/>
              </a:rPr>
              <a:t>RP1: Elasticity: </a:t>
            </a:r>
            <a:r>
              <a:rPr lang="en-GB" sz="1050" b="1" dirty="0"/>
              <a:t>Force = spring constant x extension </a:t>
            </a:r>
            <a:endParaRPr lang="en-GB" sz="1050" b="1" dirty="0">
              <a:sym typeface="Wingdings" panose="05000000000000000000" pitchFamily="2" charset="2"/>
            </a:endParaRPr>
          </a:p>
          <a:p>
            <a:r>
              <a:rPr lang="en-GB" sz="1050" dirty="0">
                <a:sym typeface="Wingdings" panose="05000000000000000000" pitchFamily="2" charset="2"/>
              </a:rPr>
              <a:t>IV: Weight (N)   DV: Extension of the spring   CV: Same spring (spring constant)</a:t>
            </a:r>
          </a:p>
          <a:p>
            <a:r>
              <a:rPr lang="en-GB" sz="1050" dirty="0">
                <a:sym typeface="Wingdings" panose="05000000000000000000" pitchFamily="2" charset="2"/>
              </a:rPr>
              <a:t>Once you have plotted force against extension you could then use this to find the weight of an unknown object by seeing how much extension there is on the spring</a:t>
            </a:r>
          </a:p>
          <a:p>
            <a:r>
              <a:rPr lang="en-GB" sz="1050" dirty="0">
                <a:sym typeface="Wingdings" panose="05000000000000000000" pitchFamily="2" charset="2"/>
              </a:rPr>
              <a:t>Safety: ensure clamp stand  is secured to table</a:t>
            </a:r>
          </a:p>
          <a:p>
            <a:endParaRPr lang="en-GB" sz="600" dirty="0">
              <a:sym typeface="Wingdings" panose="05000000000000000000" pitchFamily="2" charset="2"/>
            </a:endParaRPr>
          </a:p>
          <a:p>
            <a:r>
              <a:rPr lang="en-GB" sz="1050" b="1" dirty="0">
                <a:sym typeface="Wingdings" panose="05000000000000000000" pitchFamily="2" charset="2"/>
              </a:rPr>
              <a:t>RP2a: Is Resultant Force proportional to acceleration? (Newtons 2</a:t>
            </a:r>
            <a:r>
              <a:rPr lang="en-GB" sz="1050" b="1" baseline="30000" dirty="0">
                <a:sym typeface="Wingdings" panose="05000000000000000000" pitchFamily="2" charset="2"/>
              </a:rPr>
              <a:t>nd</a:t>
            </a:r>
            <a:r>
              <a:rPr lang="en-GB" sz="1050" b="1" dirty="0">
                <a:sym typeface="Wingdings" panose="05000000000000000000" pitchFamily="2" charset="2"/>
              </a:rPr>
              <a:t> Law)</a:t>
            </a:r>
          </a:p>
          <a:p>
            <a:r>
              <a:rPr lang="en-GB" sz="1050" dirty="0">
                <a:sym typeface="Wingdings" panose="05000000000000000000" pitchFamily="2" charset="2"/>
              </a:rPr>
              <a:t>IV:  Hanging weight (N) DV: Calculate Acceleration using velocity change/time (using 2 light gates)</a:t>
            </a:r>
          </a:p>
          <a:p>
            <a:r>
              <a:rPr lang="en-GB" sz="1050" dirty="0">
                <a:sym typeface="Wingdings" panose="05000000000000000000" pitchFamily="2" charset="2"/>
              </a:rPr>
              <a:t>CV: Mass of trolley (Kg). Expected result: </a:t>
            </a:r>
            <a:r>
              <a:rPr lang="en-GB" sz="1050" b="1" dirty="0">
                <a:sym typeface="Wingdings" panose="05000000000000000000" pitchFamily="2" charset="2"/>
              </a:rPr>
              <a:t>As force increases so does the acceleration </a:t>
            </a:r>
          </a:p>
          <a:p>
            <a:endParaRPr lang="en-GB" sz="500" b="1" dirty="0">
              <a:sym typeface="Wingdings" panose="05000000000000000000" pitchFamily="2" charset="2"/>
            </a:endParaRPr>
          </a:p>
          <a:p>
            <a:r>
              <a:rPr lang="en-GB" sz="1050" b="1" dirty="0">
                <a:sym typeface="Wingdings" panose="05000000000000000000" pitchFamily="2" charset="2"/>
              </a:rPr>
              <a:t>RP2b: Is acceleration inversely proportional to mass (Newtons 2</a:t>
            </a:r>
            <a:r>
              <a:rPr lang="en-GB" sz="1050" b="1" baseline="30000" dirty="0">
                <a:sym typeface="Wingdings" panose="05000000000000000000" pitchFamily="2" charset="2"/>
              </a:rPr>
              <a:t>nd</a:t>
            </a:r>
            <a:r>
              <a:rPr lang="en-GB" sz="1050" b="1" dirty="0">
                <a:sym typeface="Wingdings" panose="05000000000000000000" pitchFamily="2" charset="2"/>
              </a:rPr>
              <a:t> Law)</a:t>
            </a:r>
          </a:p>
          <a:p>
            <a:r>
              <a:rPr lang="en-GB" sz="1050" dirty="0">
                <a:sym typeface="Wingdings" panose="05000000000000000000" pitchFamily="2" charset="2"/>
              </a:rPr>
              <a:t>IV: Mass of trolley (Kg) DV: Calculate Acceleration using velocity change/time   CV:  hanging weight (N)</a:t>
            </a:r>
          </a:p>
          <a:p>
            <a:r>
              <a:rPr lang="en-GB" sz="1050" dirty="0">
                <a:sym typeface="Wingdings" panose="05000000000000000000" pitchFamily="2" charset="2"/>
              </a:rPr>
              <a:t>Expected result: </a:t>
            </a:r>
            <a:r>
              <a:rPr lang="en-GB" sz="1050" b="1" dirty="0">
                <a:sym typeface="Wingdings" panose="05000000000000000000" pitchFamily="2" charset="2"/>
              </a:rPr>
              <a:t>As mass increases acceleration decreases</a:t>
            </a:r>
          </a:p>
          <a:p>
            <a:endParaRPr lang="en-GB" sz="900" b="1" dirty="0">
              <a:sym typeface="Wingdings" panose="05000000000000000000" pitchFamily="2" charset="2"/>
            </a:endParaRPr>
          </a:p>
          <a:p>
            <a:r>
              <a:rPr lang="en-GB" sz="1050" b="1" dirty="0">
                <a:sym typeface="Wingdings" panose="05000000000000000000" pitchFamily="2" charset="2"/>
              </a:rPr>
              <a:t>RP3a: Ripple Tank - </a:t>
            </a:r>
            <a:r>
              <a:rPr lang="en-US" sz="1050" b="1" dirty="0"/>
              <a:t>Wave speed = wavelength x frequency</a:t>
            </a:r>
          </a:p>
          <a:p>
            <a:pPr marL="228600" indent="-228600">
              <a:buAutoNum type="arabicPeriod"/>
            </a:pPr>
            <a:r>
              <a:rPr lang="en-US" sz="1050" dirty="0"/>
              <a:t>Measure the wavelength of one wave in meters</a:t>
            </a:r>
          </a:p>
          <a:p>
            <a:pPr marL="228600" indent="-228600">
              <a:buAutoNum type="arabicPeriod"/>
            </a:pPr>
            <a:r>
              <a:rPr lang="en-US" sz="1050" dirty="0"/>
              <a:t>Calculate the frequency – number of waves per second</a:t>
            </a:r>
          </a:p>
          <a:p>
            <a:pPr marL="228600" indent="-228600">
              <a:buAutoNum type="arabicPeriod"/>
            </a:pPr>
            <a:r>
              <a:rPr lang="en-US" sz="1050" dirty="0"/>
              <a:t>Wave speed = wavelength x frequency</a:t>
            </a:r>
          </a:p>
          <a:p>
            <a:pPr marL="228600" indent="-228600">
              <a:buAutoNum type="arabicPeriod"/>
            </a:pPr>
            <a:endParaRPr lang="en-US" sz="1050" dirty="0"/>
          </a:p>
          <a:p>
            <a:r>
              <a:rPr lang="en-US" sz="1050" b="1" dirty="0"/>
              <a:t>RP3b: Waves in a solid </a:t>
            </a:r>
          </a:p>
          <a:p>
            <a:endParaRPr lang="en-US" sz="1050" b="1" dirty="0"/>
          </a:p>
          <a:p>
            <a:endParaRPr lang="en-US" sz="1050" b="1" dirty="0"/>
          </a:p>
          <a:p>
            <a:endParaRPr lang="en-US" sz="1050" b="1" dirty="0"/>
          </a:p>
          <a:p>
            <a:endParaRPr lang="en-US" sz="1050" b="1" dirty="0"/>
          </a:p>
          <a:p>
            <a:endParaRPr lang="en-US" sz="1050" b="1" dirty="0"/>
          </a:p>
          <a:p>
            <a:endParaRPr lang="en-GB" sz="1050" b="1" dirty="0">
              <a:sym typeface="Wingdings" panose="05000000000000000000" pitchFamily="2" charset="2"/>
            </a:endParaRPr>
          </a:p>
          <a:p>
            <a:endParaRPr lang="en-GB" sz="1050" b="1" dirty="0">
              <a:sym typeface="Wingdings" panose="05000000000000000000" pitchFamily="2" charset="2"/>
            </a:endParaRPr>
          </a:p>
        </p:txBody>
      </p:sp>
      <p:pic>
        <p:nvPicPr>
          <p:cNvPr id="31" name="Picture 14" descr="Image result for electromagnet">
            <a:extLst>
              <a:ext uri="{FF2B5EF4-FFF2-40B4-BE49-F238E27FC236}">
                <a16:creationId xmlns:a16="http://schemas.microsoft.com/office/drawing/2014/main" id="{3B23D67E-3D2A-4297-8C3A-892F39DFD3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01274" y="3621684"/>
            <a:ext cx="1900326" cy="11575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6" name="Picture 22" descr="Image result for required practical waves in a string">
            <a:extLst>
              <a:ext uri="{FF2B5EF4-FFF2-40B4-BE49-F238E27FC236}">
                <a16:creationId xmlns:a16="http://schemas.microsoft.com/office/drawing/2014/main" id="{651C870C-B154-4074-8C6C-3A79B58F92E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72406" y="8120066"/>
            <a:ext cx="2555595" cy="13508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3" name="Speech Bubble: Rectangle 32">
            <a:extLst>
              <a:ext uri="{FF2B5EF4-FFF2-40B4-BE49-F238E27FC236}">
                <a16:creationId xmlns:a16="http://schemas.microsoft.com/office/drawing/2014/main" id="{4CDEB10E-0677-4D3E-8792-72401D858D7A}"/>
              </a:ext>
            </a:extLst>
          </p:cNvPr>
          <p:cNvSpPr/>
          <p:nvPr/>
        </p:nvSpPr>
        <p:spPr>
          <a:xfrm>
            <a:off x="7573299" y="7988388"/>
            <a:ext cx="2018679" cy="1223025"/>
          </a:xfrm>
          <a:prstGeom prst="wedgeRectCallout">
            <a:avLst>
              <a:gd name="adj1" fmla="val -65327"/>
              <a:gd name="adj2" fmla="val -1934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28600" indent="-228600">
              <a:buAutoNum type="arabicPeriod"/>
            </a:pPr>
            <a:r>
              <a:rPr lang="en-GB" sz="1050" dirty="0">
                <a:solidFill>
                  <a:schemeClr val="tx1"/>
                </a:solidFill>
              </a:rPr>
              <a:t>A standing wavelength is measured</a:t>
            </a:r>
          </a:p>
          <a:p>
            <a:pPr marL="228600" indent="-228600">
              <a:buAutoNum type="arabicPeriod"/>
            </a:pPr>
            <a:r>
              <a:rPr lang="en-GB" sz="1050" dirty="0">
                <a:solidFill>
                  <a:schemeClr val="tx1"/>
                </a:solidFill>
              </a:rPr>
              <a:t>Frequency is read off the signal generator</a:t>
            </a:r>
          </a:p>
          <a:p>
            <a:pPr marL="228600" indent="-228600">
              <a:buAutoNum type="arabicPeriod"/>
            </a:pPr>
            <a:r>
              <a:rPr lang="en-GB" sz="1050" dirty="0">
                <a:solidFill>
                  <a:schemeClr val="tx1"/>
                </a:solidFill>
              </a:rPr>
              <a:t>Calculate wave speed</a:t>
            </a:r>
          </a:p>
          <a:p>
            <a:pPr marL="228600" indent="-228600">
              <a:buAutoNum type="arabicPeriod"/>
            </a:pPr>
            <a:endParaRPr lang="en-GB" sz="1050" dirty="0">
              <a:solidFill>
                <a:schemeClr val="tx1"/>
              </a:solidFill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6C193E5E-CD07-4BD4-858B-910D7EA1B1C2}"/>
              </a:ext>
            </a:extLst>
          </p:cNvPr>
          <p:cNvSpPr txBox="1"/>
          <p:nvPr/>
        </p:nvSpPr>
        <p:spPr>
          <a:xfrm>
            <a:off x="9954001" y="7430137"/>
            <a:ext cx="2777025" cy="203132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050" b="1" dirty="0">
                <a:sym typeface="Wingdings" panose="05000000000000000000" pitchFamily="2" charset="2"/>
              </a:rPr>
              <a:t>RP4: Leslies cube</a:t>
            </a:r>
          </a:p>
          <a:p>
            <a:r>
              <a:rPr lang="en-GB" sz="1050" dirty="0">
                <a:sym typeface="Wingdings" panose="05000000000000000000" pitchFamily="2" charset="2"/>
              </a:rPr>
              <a:t>IV: Different surfaces, DV Infrared radiation emitted CV: Distance between surface and detector</a:t>
            </a:r>
          </a:p>
          <a:p>
            <a:endParaRPr lang="en-US" sz="1050" dirty="0"/>
          </a:p>
          <a:p>
            <a:endParaRPr lang="en-US" sz="1050" b="1" dirty="0"/>
          </a:p>
          <a:p>
            <a:endParaRPr lang="en-US" sz="1050" b="1" dirty="0"/>
          </a:p>
          <a:p>
            <a:endParaRPr lang="en-US" sz="1050" b="1" dirty="0"/>
          </a:p>
          <a:p>
            <a:endParaRPr lang="en-US" sz="1050" b="1" dirty="0"/>
          </a:p>
          <a:p>
            <a:endParaRPr lang="en-US" sz="1050" b="1" dirty="0"/>
          </a:p>
          <a:p>
            <a:endParaRPr lang="en-GB" sz="1050" b="1" dirty="0">
              <a:sym typeface="Wingdings" panose="05000000000000000000" pitchFamily="2" charset="2"/>
            </a:endParaRPr>
          </a:p>
          <a:p>
            <a:endParaRPr lang="en-GB" sz="1050" b="1" dirty="0">
              <a:sym typeface="Wingdings" panose="05000000000000000000" pitchFamily="2" charset="2"/>
            </a:endParaRPr>
          </a:p>
        </p:txBody>
      </p:sp>
      <p:graphicFrame>
        <p:nvGraphicFramePr>
          <p:cNvPr id="35" name="Table 34">
            <a:extLst>
              <a:ext uri="{FF2B5EF4-FFF2-40B4-BE49-F238E27FC236}">
                <a16:creationId xmlns:a16="http://schemas.microsoft.com/office/drawing/2014/main" id="{69372319-AF0E-4D67-8CEF-D397189B952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6972281"/>
              </p:ext>
            </p:extLst>
          </p:nvPr>
        </p:nvGraphicFramePr>
        <p:xfrm>
          <a:off x="10797401" y="8024004"/>
          <a:ext cx="1860073" cy="12834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22806">
                  <a:extLst>
                    <a:ext uri="{9D8B030D-6E8A-4147-A177-3AD203B41FA5}">
                      <a16:colId xmlns:a16="http://schemas.microsoft.com/office/drawing/2014/main" val="1946657116"/>
                    </a:ext>
                  </a:extLst>
                </a:gridCol>
                <a:gridCol w="1037267">
                  <a:extLst>
                    <a:ext uri="{9D8B030D-6E8A-4147-A177-3AD203B41FA5}">
                      <a16:colId xmlns:a16="http://schemas.microsoft.com/office/drawing/2014/main" val="2396140395"/>
                    </a:ext>
                  </a:extLst>
                </a:gridCol>
              </a:tblGrid>
              <a:tr h="239541">
                <a:tc>
                  <a:txBody>
                    <a:bodyPr/>
                    <a:lstStyle/>
                    <a:p>
                      <a:r>
                        <a:rPr lang="en-GB" sz="1000" b="0" dirty="0">
                          <a:solidFill>
                            <a:sysClr val="windowText" lastClr="000000"/>
                          </a:solidFill>
                        </a:rPr>
                        <a:t>Surface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b="0" dirty="0">
                          <a:solidFill>
                            <a:sysClr val="windowText" lastClr="000000"/>
                          </a:solidFill>
                        </a:rPr>
                        <a:t>Temperature (C)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88303618"/>
                  </a:ext>
                </a:extLst>
              </a:tr>
              <a:tr h="239541">
                <a:tc>
                  <a:txBody>
                    <a:bodyPr/>
                    <a:lstStyle/>
                    <a:p>
                      <a:r>
                        <a:rPr lang="en-GB" sz="1000" b="0" dirty="0">
                          <a:solidFill>
                            <a:sysClr val="windowText" lastClr="000000"/>
                          </a:solidFill>
                        </a:rPr>
                        <a:t>Matt Black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b="0" dirty="0">
                          <a:solidFill>
                            <a:sysClr val="windowText" lastClr="000000"/>
                          </a:solidFill>
                        </a:rPr>
                        <a:t>78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83314859"/>
                  </a:ext>
                </a:extLst>
              </a:tr>
              <a:tr h="304167">
                <a:tc>
                  <a:txBody>
                    <a:bodyPr/>
                    <a:lstStyle/>
                    <a:p>
                      <a:r>
                        <a:rPr lang="en-GB" sz="1000" b="0" dirty="0">
                          <a:solidFill>
                            <a:sysClr val="windowText" lastClr="000000"/>
                          </a:solidFill>
                        </a:rPr>
                        <a:t>Shiny Black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b="0" dirty="0">
                          <a:solidFill>
                            <a:sysClr val="windowText" lastClr="000000"/>
                          </a:solidFill>
                        </a:rPr>
                        <a:t>60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12122116"/>
                  </a:ext>
                </a:extLst>
              </a:tr>
              <a:tr h="239541">
                <a:tc>
                  <a:txBody>
                    <a:bodyPr/>
                    <a:lstStyle/>
                    <a:p>
                      <a:r>
                        <a:rPr lang="en-GB" sz="1000" dirty="0">
                          <a:solidFill>
                            <a:sysClr val="windowText" lastClr="000000"/>
                          </a:solidFill>
                        </a:rPr>
                        <a:t>Matt White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dirty="0">
                          <a:solidFill>
                            <a:sysClr val="windowText" lastClr="000000"/>
                          </a:solidFill>
                        </a:rPr>
                        <a:t>46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26613693"/>
                  </a:ext>
                </a:extLst>
              </a:tr>
              <a:tr h="247781">
                <a:tc>
                  <a:txBody>
                    <a:bodyPr/>
                    <a:lstStyle/>
                    <a:p>
                      <a:r>
                        <a:rPr lang="en-GB" sz="1000" dirty="0">
                          <a:solidFill>
                            <a:sysClr val="windowText" lastClr="000000"/>
                          </a:solidFill>
                        </a:rPr>
                        <a:t>Shiny Metal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dirty="0">
                          <a:solidFill>
                            <a:sysClr val="windowText" lastClr="000000"/>
                          </a:solidFill>
                        </a:rPr>
                        <a:t>32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22649985"/>
                  </a:ext>
                </a:extLst>
              </a:tr>
            </a:tbl>
          </a:graphicData>
        </a:graphic>
      </p:graphicFrame>
      <p:sp>
        <p:nvSpPr>
          <p:cNvPr id="36" name="Speech Bubble: Rectangle 35">
            <a:extLst>
              <a:ext uri="{FF2B5EF4-FFF2-40B4-BE49-F238E27FC236}">
                <a16:creationId xmlns:a16="http://schemas.microsoft.com/office/drawing/2014/main" id="{F716AF4E-4606-433F-9E97-C77C7B1CF882}"/>
              </a:ext>
            </a:extLst>
          </p:cNvPr>
          <p:cNvSpPr/>
          <p:nvPr/>
        </p:nvSpPr>
        <p:spPr>
          <a:xfrm>
            <a:off x="9721519" y="8349502"/>
            <a:ext cx="937763" cy="1035547"/>
          </a:xfrm>
          <a:prstGeom prst="wedgeRectCallout">
            <a:avLst>
              <a:gd name="adj1" fmla="val 24056"/>
              <a:gd name="adj2" fmla="val -69999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050" dirty="0">
                <a:solidFill>
                  <a:schemeClr val="tx1"/>
                </a:solidFill>
              </a:rPr>
              <a:t>Detector would have a better resolution than a thermometer</a:t>
            </a:r>
          </a:p>
        </p:txBody>
      </p:sp>
    </p:spTree>
    <p:extLst>
      <p:ext uri="{BB962C8B-B14F-4D97-AF65-F5344CB8AC3E}">
        <p14:creationId xmlns:p14="http://schemas.microsoft.com/office/powerpoint/2010/main" val="99634602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Purpose xmlns="76724cd7-bc60-4f8b-9c31-f8023719f35a" xsi:nil="true"/>
    <TaxCatchAll xmlns="470d309d-ba52-4943-a712-ee2022cd7283" xsi:nil="true"/>
    <lcf76f155ced4ddcb4097134ff3c332f xmlns="76724cd7-bc60-4f8b-9c31-f8023719f35a">
      <Terms xmlns="http://schemas.microsoft.com/office/infopath/2007/PartnerControls"/>
    </lcf76f155ced4ddcb4097134ff3c332f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55FCF01CBD9EC4892656C58520107A2" ma:contentTypeVersion="20" ma:contentTypeDescription="Create a new document." ma:contentTypeScope="" ma:versionID="840ca1a2db1f535a1eee402b3b00548d">
  <xsd:schema xmlns:xsd="http://www.w3.org/2001/XMLSchema" xmlns:xs="http://www.w3.org/2001/XMLSchema" xmlns:p="http://schemas.microsoft.com/office/2006/metadata/properties" xmlns:ns2="37b64a98-97f9-4702-b5b1-8c01cb7240fc" xmlns:ns3="76724cd7-bc60-4f8b-9c31-f8023719f35a" xmlns:ns4="470d309d-ba52-4943-a712-ee2022cd7283" targetNamespace="http://schemas.microsoft.com/office/2006/metadata/properties" ma:root="true" ma:fieldsID="21e633355f857b9539c4cc3fde1a1c9f" ns2:_="" ns3:_="" ns4:_="">
    <xsd:import namespace="37b64a98-97f9-4702-b5b1-8c01cb7240fc"/>
    <xsd:import namespace="76724cd7-bc60-4f8b-9c31-f8023719f35a"/>
    <xsd:import namespace="470d309d-ba52-4943-a712-ee2022cd7283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ingHintHash" minOccurs="0"/>
                <xsd:element ref="ns2:SharedWithDetails" minOccurs="0"/>
                <xsd:element ref="ns2:LastSharedByUser" minOccurs="0"/>
                <xsd:element ref="ns2:LastSharedByTime" minOccurs="0"/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3:MediaServiceLocation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3:Purpose" minOccurs="0"/>
                <xsd:element ref="ns3:MediaLengthInSeconds" minOccurs="0"/>
                <xsd:element ref="ns3:lcf76f155ced4ddcb4097134ff3c332f" minOccurs="0"/>
                <xsd:element ref="ns4:TaxCatchAll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7b64a98-97f9-4702-b5b1-8c01cb7240fc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ingHintHash" ma:index="9" nillable="true" ma:displayName="Sharing Hint Hash" ma:internalName="SharingHintHash" ma:readOnly="true">
      <xsd:simpleType>
        <xsd:restriction base="dms:Text"/>
      </xsd:simpleType>
    </xsd:element>
    <xsd:element name="SharedWithDetails" ma:index="10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LastSharedByUser" ma:index="11" nillable="true" ma:displayName="Last Shared By User" ma:description="" ma:internalName="LastSharedByUser" ma:readOnly="true">
      <xsd:simpleType>
        <xsd:restriction base="dms:Note">
          <xsd:maxLength value="255"/>
        </xsd:restriction>
      </xsd:simpleType>
    </xsd:element>
    <xsd:element name="LastSharedByTime" ma:index="12" nillable="true" ma:displayName="Last Shared By Time" ma:description="" ma:internalName="LastSharedByTime" ma:readOnly="true">
      <xsd:simpleType>
        <xsd:restriction base="dms:DateTim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6724cd7-bc60-4f8b-9c31-f8023719f35a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3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4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15" nillable="true" ma:displayName="MediaServiceDateTaken" ma:description="" ma:hidden="true" ma:internalName="MediaServiceDateTaken" ma:readOnly="true">
      <xsd:simpleType>
        <xsd:restriction base="dms:Text"/>
      </xsd:simpleType>
    </xsd:element>
    <xsd:element name="MediaServiceAutoTags" ma:index="16" nillable="true" ma:displayName="MediaServiceAutoTags" ma:description="" ma:internalName="MediaServiceAutoTags" ma:readOnly="true">
      <xsd:simpleType>
        <xsd:restriction base="dms:Text"/>
      </xsd:simpleType>
    </xsd:element>
    <xsd:element name="MediaServiceLocation" ma:index="17" nillable="true" ma:displayName="MediaServiceLocation" ma:description="" ma:internalName="MediaServiceLocation" ma:readOnly="true">
      <xsd:simpleType>
        <xsd:restriction base="dms:Text"/>
      </xsd:simpleType>
    </xsd:element>
    <xsd:element name="MediaServiceOCR" ma:index="18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9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0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21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22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Purpose" ma:index="23" nillable="true" ma:displayName="Purpose" ma:format="Dropdown" ma:internalName="Purpose">
      <xsd:simpleType>
        <xsd:restriction base="dms:Text">
          <xsd:maxLength value="255"/>
        </xsd:restriction>
      </xsd:simpleType>
    </xsd:element>
    <xsd:element name="MediaLengthInSeconds" ma:index="24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26" nillable="true" ma:taxonomy="true" ma:internalName="lcf76f155ced4ddcb4097134ff3c332f" ma:taxonomyFieldName="MediaServiceImageTags" ma:displayName="Image Tags" ma:readOnly="false" ma:fieldId="{5cf76f15-5ced-4ddc-b409-7134ff3c332f}" ma:taxonomyMulti="true" ma:sspId="99afc6cf-39f7-4038-a037-ea0faca86fa7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70d309d-ba52-4943-a712-ee2022cd7283" elementFormDefault="qualified">
    <xsd:import namespace="http://schemas.microsoft.com/office/2006/documentManagement/types"/>
    <xsd:import namespace="http://schemas.microsoft.com/office/infopath/2007/PartnerControls"/>
    <xsd:element name="TaxCatchAll" ma:index="27" nillable="true" ma:displayName="Taxonomy Catch All Column" ma:hidden="true" ma:list="{565174a6-4e16-432b-a029-a8e960ef9718}" ma:internalName="TaxCatchAll" ma:showField="CatchAllData" ma:web="470d309d-ba52-4943-a712-ee2022cd7283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C63B4562-2262-4AF0-A97B-133F532B9B97}">
  <ds:schemaRefs>
    <ds:schemaRef ds:uri="http://purl.org/dc/elements/1.1/"/>
    <ds:schemaRef ds:uri="http://schemas.microsoft.com/office/2006/metadata/properties"/>
    <ds:schemaRef ds:uri="37b64a98-97f9-4702-b5b1-8c01cb7240fc"/>
    <ds:schemaRef ds:uri="http://purl.org/dc/terms/"/>
    <ds:schemaRef ds:uri="http://schemas.openxmlformats.org/package/2006/metadata/core-properties"/>
    <ds:schemaRef ds:uri="http://purl.org/dc/dcmitype/"/>
    <ds:schemaRef ds:uri="http://schemas.microsoft.com/office/infopath/2007/PartnerControls"/>
    <ds:schemaRef ds:uri="http://schemas.microsoft.com/office/2006/documentManagement/types"/>
    <ds:schemaRef ds:uri="76724cd7-bc60-4f8b-9c31-f8023719f35a"/>
    <ds:schemaRef ds:uri="http://www.w3.org/XML/1998/namespace"/>
    <ds:schemaRef ds:uri="470d309d-ba52-4943-a712-ee2022cd7283"/>
  </ds:schemaRefs>
</ds:datastoreItem>
</file>

<file path=customXml/itemProps2.xml><?xml version="1.0" encoding="utf-8"?>
<ds:datastoreItem xmlns:ds="http://schemas.openxmlformats.org/officeDocument/2006/customXml" ds:itemID="{84F46296-2994-4DF1-A646-A448472578B0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A3CB69D9-0214-4C0B-B914-DAAC6E06125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37b64a98-97f9-4702-b5b1-8c01cb7240fc"/>
    <ds:schemaRef ds:uri="76724cd7-bc60-4f8b-9c31-f8023719f35a"/>
    <ds:schemaRef ds:uri="470d309d-ba52-4943-a712-ee2022cd7283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4225</TotalTime>
  <Words>2808</Words>
  <Application>Microsoft Office PowerPoint</Application>
  <PresentationFormat>A3 Paper (297x420 mm)</PresentationFormat>
  <Paragraphs>525</Paragraphs>
  <Slides>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5" baseType="lpstr"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Bethany Hart</dc:creator>
  <cp:lastModifiedBy>Mrs Y Mohamed</cp:lastModifiedBy>
  <cp:revision>198</cp:revision>
  <cp:lastPrinted>2017-05-24T09:05:28Z</cp:lastPrinted>
  <dcterms:created xsi:type="dcterms:W3CDTF">2017-04-30T19:40:30Z</dcterms:created>
  <dcterms:modified xsi:type="dcterms:W3CDTF">2023-03-01T19:46:16Z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0x010100E55FCF01CBD9EC4892656C58520107A2</vt:lpwstr>
  </property>
  <property fmtid="{D5CDD505-2E9C-101B-9397-08002B2CF9AE}" pid="3" name="MediaServiceImageTags">
    <vt:lpwstr/>
  </property>
</Properties>
</file>